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48"/>
  </p:notesMasterIdLst>
  <p:handoutMasterIdLst>
    <p:handoutMasterId r:id="rId49"/>
  </p:handoutMasterIdLst>
  <p:sldIdLst>
    <p:sldId id="256" r:id="rId2"/>
    <p:sldId id="391" r:id="rId3"/>
    <p:sldId id="395" r:id="rId4"/>
    <p:sldId id="394" r:id="rId5"/>
    <p:sldId id="396" r:id="rId6"/>
    <p:sldId id="453" r:id="rId7"/>
    <p:sldId id="454" r:id="rId8"/>
    <p:sldId id="455" r:id="rId9"/>
    <p:sldId id="458" r:id="rId10"/>
    <p:sldId id="392" r:id="rId11"/>
    <p:sldId id="402" r:id="rId12"/>
    <p:sldId id="439" r:id="rId13"/>
    <p:sldId id="440" r:id="rId14"/>
    <p:sldId id="428" r:id="rId15"/>
    <p:sldId id="434" r:id="rId16"/>
    <p:sldId id="401" r:id="rId17"/>
    <p:sldId id="403" r:id="rId18"/>
    <p:sldId id="456" r:id="rId19"/>
    <p:sldId id="457" r:id="rId20"/>
    <p:sldId id="460" r:id="rId21"/>
    <p:sldId id="405" r:id="rId22"/>
    <p:sldId id="466" r:id="rId23"/>
    <p:sldId id="467" r:id="rId24"/>
    <p:sldId id="418" r:id="rId25"/>
    <p:sldId id="409" r:id="rId26"/>
    <p:sldId id="407" r:id="rId27"/>
    <p:sldId id="444" r:id="rId28"/>
    <p:sldId id="443" r:id="rId29"/>
    <p:sldId id="408" r:id="rId30"/>
    <p:sldId id="437" r:id="rId31"/>
    <p:sldId id="465" r:id="rId32"/>
    <p:sldId id="410" r:id="rId33"/>
    <p:sldId id="419" r:id="rId34"/>
    <p:sldId id="420" r:id="rId35"/>
    <p:sldId id="422" r:id="rId36"/>
    <p:sldId id="461" r:id="rId37"/>
    <p:sldId id="450" r:id="rId38"/>
    <p:sldId id="451" r:id="rId39"/>
    <p:sldId id="462" r:id="rId40"/>
    <p:sldId id="463" r:id="rId41"/>
    <p:sldId id="413" r:id="rId42"/>
    <p:sldId id="414" r:id="rId43"/>
    <p:sldId id="415" r:id="rId44"/>
    <p:sldId id="416" r:id="rId45"/>
    <p:sldId id="425" r:id="rId46"/>
    <p:sldId id="267" r:id="rId47"/>
  </p:sldIdLst>
  <p:sldSz cx="9144000" cy="6858000" type="screen4x3"/>
  <p:notesSz cx="6797675" cy="9926638"/>
  <p:defaultTextStyle>
    <a:defPPr>
      <a:defRPr lang="en-GB"/>
    </a:defPPr>
    <a:lvl1pPr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pitchFamily="34" charset="0"/>
        <a:ea typeface="+mn-ea"/>
        <a:cs typeface="Arial" pitchFamily="34" charset="0"/>
      </a:defRPr>
    </a:lvl1pPr>
    <a:lvl2pPr marL="742950" indent="-285750"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pitchFamily="34" charset="0"/>
        <a:ea typeface="+mn-ea"/>
        <a:cs typeface="Arial" pitchFamily="34" charset="0"/>
      </a:defRPr>
    </a:lvl2pPr>
    <a:lvl3pPr marL="1143000" indent="-228600"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pitchFamily="34" charset="0"/>
        <a:ea typeface="+mn-ea"/>
        <a:cs typeface="Arial" pitchFamily="34" charset="0"/>
      </a:defRPr>
    </a:lvl3pPr>
    <a:lvl4pPr marL="1600200" indent="-228600"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pitchFamily="34" charset="0"/>
        <a:ea typeface="+mn-ea"/>
        <a:cs typeface="Arial" pitchFamily="34" charset="0"/>
      </a:defRPr>
    </a:lvl4pPr>
    <a:lvl5pPr marL="2057400" indent="-228600" algn="l" defTabSz="449263" rtl="0" eaLnBrk="0" fontAlgn="base" hangingPunct="0">
      <a:spcBef>
        <a:spcPct val="0"/>
      </a:spcBef>
      <a:spcAft>
        <a:spcPct val="0"/>
      </a:spcAft>
      <a:buClr>
        <a:srgbClr val="000000"/>
      </a:buClr>
      <a:buSzPct val="100000"/>
      <a:buFont typeface="Times New Roman" pitchFamily="18" charset="0"/>
      <a:defRPr kern="1200">
        <a:solidFill>
          <a:schemeClr val="bg1"/>
        </a:solidFill>
        <a:latin typeface="Arial" pitchFamily="34" charset="0"/>
        <a:ea typeface="+mn-ea"/>
        <a:cs typeface="Arial" pitchFamily="34" charset="0"/>
      </a:defRPr>
    </a:lvl5pPr>
    <a:lvl6pPr marL="2286000" algn="l" defTabSz="914400" rtl="0" eaLnBrk="1" latinLnBrk="0" hangingPunct="1">
      <a:defRPr kern="1200">
        <a:solidFill>
          <a:schemeClr val="bg1"/>
        </a:solidFill>
        <a:latin typeface="Arial" pitchFamily="34" charset="0"/>
        <a:ea typeface="+mn-ea"/>
        <a:cs typeface="Arial" pitchFamily="34" charset="0"/>
      </a:defRPr>
    </a:lvl6pPr>
    <a:lvl7pPr marL="2743200" algn="l" defTabSz="914400" rtl="0" eaLnBrk="1" latinLnBrk="0" hangingPunct="1">
      <a:defRPr kern="1200">
        <a:solidFill>
          <a:schemeClr val="bg1"/>
        </a:solidFill>
        <a:latin typeface="Arial" pitchFamily="34" charset="0"/>
        <a:ea typeface="+mn-ea"/>
        <a:cs typeface="Arial" pitchFamily="34" charset="0"/>
      </a:defRPr>
    </a:lvl7pPr>
    <a:lvl8pPr marL="3200400" algn="l" defTabSz="914400" rtl="0" eaLnBrk="1" latinLnBrk="0" hangingPunct="1">
      <a:defRPr kern="1200">
        <a:solidFill>
          <a:schemeClr val="bg1"/>
        </a:solidFill>
        <a:latin typeface="Arial" pitchFamily="34" charset="0"/>
        <a:ea typeface="+mn-ea"/>
        <a:cs typeface="Arial" pitchFamily="34" charset="0"/>
      </a:defRPr>
    </a:lvl8pPr>
    <a:lvl9pPr marL="3657600" algn="l" defTabSz="914400" rtl="0" eaLnBrk="1" latinLnBrk="0" hangingPunct="1">
      <a:defRPr kern="1200">
        <a:solidFill>
          <a:schemeClr val="bg1"/>
        </a:solidFill>
        <a:latin typeface="Arial" pitchFamily="34" charset="0"/>
        <a:ea typeface="+mn-ea"/>
        <a:cs typeface="Arial" pitchFamily="34" charset="0"/>
      </a:defRPr>
    </a:lvl9pPr>
  </p:defaultTextStyle>
  <p:extLst>
    <p:ext uri="{521415D9-36F7-43E2-AB2F-B90AF26B5E84}">
      <p14:sectionLst xmlns:p14="http://schemas.microsoft.com/office/powerpoint/2010/main">
        <p14:section name="Sekcja domyślna" id="{1E7BAD7C-6904-4C1C-88F4-60B8C3554750}">
          <p14:sldIdLst>
            <p14:sldId id="256"/>
            <p14:sldId id="391"/>
            <p14:sldId id="395"/>
            <p14:sldId id="394"/>
            <p14:sldId id="396"/>
            <p14:sldId id="453"/>
            <p14:sldId id="454"/>
            <p14:sldId id="455"/>
            <p14:sldId id="458"/>
            <p14:sldId id="392"/>
            <p14:sldId id="402"/>
            <p14:sldId id="439"/>
            <p14:sldId id="440"/>
            <p14:sldId id="428"/>
            <p14:sldId id="434"/>
            <p14:sldId id="401"/>
            <p14:sldId id="403"/>
            <p14:sldId id="456"/>
            <p14:sldId id="457"/>
            <p14:sldId id="460"/>
            <p14:sldId id="405"/>
            <p14:sldId id="466"/>
            <p14:sldId id="467"/>
            <p14:sldId id="418"/>
            <p14:sldId id="409"/>
            <p14:sldId id="407"/>
            <p14:sldId id="444"/>
            <p14:sldId id="443"/>
            <p14:sldId id="408"/>
            <p14:sldId id="437"/>
            <p14:sldId id="465"/>
            <p14:sldId id="410"/>
            <p14:sldId id="419"/>
            <p14:sldId id="420"/>
            <p14:sldId id="422"/>
            <p14:sldId id="461"/>
            <p14:sldId id="450"/>
            <p14:sldId id="451"/>
            <p14:sldId id="462"/>
            <p14:sldId id="463"/>
            <p14:sldId id="413"/>
            <p14:sldId id="414"/>
            <p14:sldId id="415"/>
            <p14:sldId id="416"/>
            <p14:sldId id="425"/>
          </p14:sldIdLst>
        </p14:section>
        <p14:section name="Sekcja bez tytułu" id="{8978EEC9-2B54-4795-A740-13598A40150F}">
          <p14:sldIdLst>
            <p14:sldId id="26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D7DE"/>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429" autoAdjust="0"/>
  </p:normalViewPr>
  <p:slideViewPr>
    <p:cSldViewPr>
      <p:cViewPr varScale="1">
        <p:scale>
          <a:sx n="105" d="100"/>
          <a:sy n="105" d="100"/>
        </p:scale>
        <p:origin x="1794"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1"/>
            <a:ext cx="2946400"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solidFill>
                  <a:srgbClr val="000000"/>
                </a:solidFill>
              </a:defRPr>
            </a:lvl1pPr>
          </a:lstStyle>
          <a:p>
            <a:endParaRPr lang="pl-PL"/>
          </a:p>
        </p:txBody>
      </p:sp>
      <p:sp>
        <p:nvSpPr>
          <p:cNvPr id="31747" name="Rectangle 3"/>
          <p:cNvSpPr>
            <a:spLocks noGrp="1" noChangeArrowheads="1"/>
          </p:cNvSpPr>
          <p:nvPr>
            <p:ph type="dt" sz="quarter" idx="1"/>
          </p:nvPr>
        </p:nvSpPr>
        <p:spPr bwMode="auto">
          <a:xfrm>
            <a:off x="3849688" y="1"/>
            <a:ext cx="2946400"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rgbClr val="000000"/>
                </a:solidFill>
              </a:defRPr>
            </a:lvl1pPr>
          </a:lstStyle>
          <a:p>
            <a:endParaRPr lang="pl-PL"/>
          </a:p>
        </p:txBody>
      </p:sp>
      <p:sp>
        <p:nvSpPr>
          <p:cNvPr id="31748" name="Rectangle 4"/>
          <p:cNvSpPr>
            <a:spLocks noGrp="1" noChangeArrowheads="1"/>
          </p:cNvSpPr>
          <p:nvPr>
            <p:ph type="ftr" sz="quarter" idx="2"/>
          </p:nvPr>
        </p:nvSpPr>
        <p:spPr bwMode="auto">
          <a:xfrm>
            <a:off x="0" y="9428712"/>
            <a:ext cx="2946400"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solidFill>
                  <a:srgbClr val="000000"/>
                </a:solidFill>
              </a:defRPr>
            </a:lvl1pPr>
          </a:lstStyle>
          <a:p>
            <a:endParaRPr lang="pl-PL"/>
          </a:p>
        </p:txBody>
      </p:sp>
      <p:sp>
        <p:nvSpPr>
          <p:cNvPr id="31749" name="Rectangle 5"/>
          <p:cNvSpPr>
            <a:spLocks noGrp="1" noChangeArrowheads="1"/>
          </p:cNvSpPr>
          <p:nvPr>
            <p:ph type="sldNum" sz="quarter" idx="3"/>
          </p:nvPr>
        </p:nvSpPr>
        <p:spPr bwMode="auto">
          <a:xfrm>
            <a:off x="3849688" y="9428712"/>
            <a:ext cx="2946400"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solidFill>
                  <a:srgbClr val="000000"/>
                </a:solidFill>
              </a:defRPr>
            </a:lvl1pPr>
          </a:lstStyle>
          <a:p>
            <a:fld id="{588B133A-9C63-4FFF-98AD-B4CB177B6C30}" type="slidenum">
              <a:rPr lang="pl-PL"/>
              <a:pPr/>
              <a:t>‹#›</a:t>
            </a:fld>
            <a:endParaRPr lang="pl-PL"/>
          </a:p>
        </p:txBody>
      </p:sp>
    </p:spTree>
    <p:extLst>
      <p:ext uri="{BB962C8B-B14F-4D97-AF65-F5344CB8AC3E}">
        <p14:creationId xmlns:p14="http://schemas.microsoft.com/office/powerpoint/2010/main" val="2278538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797675" cy="9926638"/>
          </a:xfrm>
          <a:prstGeom prst="roundRect">
            <a:avLst>
              <a:gd name="adj" fmla="val 23"/>
            </a:avLst>
          </a:prstGeom>
          <a:solidFill>
            <a:srgbClr val="FFFFFF"/>
          </a:solidFill>
          <a:ln w="9360" cap="sq">
            <a:noFill/>
            <a:miter lim="800000"/>
            <a:headEnd/>
            <a:tailEnd/>
          </a:ln>
          <a:effectLst/>
        </p:spPr>
        <p:txBody>
          <a:bodyPr wrap="none" anchor="ctr"/>
          <a:lstStyle/>
          <a:p>
            <a:endParaRPr lang="pl-PL"/>
          </a:p>
        </p:txBody>
      </p:sp>
      <p:sp>
        <p:nvSpPr>
          <p:cNvPr id="2050" name="AutoShape 2"/>
          <p:cNvSpPr>
            <a:spLocks noChangeArrowheads="1"/>
          </p:cNvSpPr>
          <p:nvPr/>
        </p:nvSpPr>
        <p:spPr bwMode="auto">
          <a:xfrm>
            <a:off x="0" y="0"/>
            <a:ext cx="6797675" cy="9926638"/>
          </a:xfrm>
          <a:prstGeom prst="roundRect">
            <a:avLst>
              <a:gd name="adj" fmla="val 23"/>
            </a:avLst>
          </a:prstGeom>
          <a:solidFill>
            <a:srgbClr val="FFFFFF"/>
          </a:solidFill>
          <a:ln w="9525">
            <a:noFill/>
            <a:round/>
            <a:headEnd/>
            <a:tailEnd/>
          </a:ln>
          <a:effectLst/>
        </p:spPr>
        <p:txBody>
          <a:bodyPr wrap="none" anchor="ctr"/>
          <a:lstStyle/>
          <a:p>
            <a:endParaRPr lang="pl-PL"/>
          </a:p>
        </p:txBody>
      </p:sp>
      <p:sp>
        <p:nvSpPr>
          <p:cNvPr id="2051" name="Text Box 3"/>
          <p:cNvSpPr txBox="1">
            <a:spLocks noChangeArrowheads="1"/>
          </p:cNvSpPr>
          <p:nvPr/>
        </p:nvSpPr>
        <p:spPr bwMode="auto">
          <a:xfrm>
            <a:off x="0" y="1"/>
            <a:ext cx="2946400" cy="496332"/>
          </a:xfrm>
          <a:prstGeom prst="rect">
            <a:avLst/>
          </a:prstGeom>
          <a:noFill/>
          <a:ln w="9525">
            <a:noFill/>
            <a:round/>
            <a:headEnd/>
            <a:tailEnd/>
          </a:ln>
          <a:effectLst/>
        </p:spPr>
        <p:txBody>
          <a:bodyPr wrap="none" anchor="ctr"/>
          <a:lstStyle/>
          <a:p>
            <a:endParaRPr lang="pl-PL"/>
          </a:p>
        </p:txBody>
      </p:sp>
      <p:sp>
        <p:nvSpPr>
          <p:cNvPr id="2052" name="Rectangle 4"/>
          <p:cNvSpPr>
            <a:spLocks noGrp="1" noChangeArrowheads="1"/>
          </p:cNvSpPr>
          <p:nvPr>
            <p:ph type="dt"/>
          </p:nvPr>
        </p:nvSpPr>
        <p:spPr bwMode="auto">
          <a:xfrm>
            <a:off x="3849691" y="0"/>
            <a:ext cx="2943225" cy="493141"/>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Calibri" pitchFamily="34" charset="0"/>
              </a:defRPr>
            </a:lvl1pPr>
          </a:lstStyle>
          <a:p>
            <a:endParaRPr lang="pl-PL"/>
          </a:p>
        </p:txBody>
      </p:sp>
      <p:sp>
        <p:nvSpPr>
          <p:cNvPr id="2053" name="Rectangle 5"/>
          <p:cNvSpPr>
            <a:spLocks noGrp="1" noRot="1" noChangeAspect="1" noChangeArrowheads="1"/>
          </p:cNvSpPr>
          <p:nvPr>
            <p:ph type="sldImg"/>
          </p:nvPr>
        </p:nvSpPr>
        <p:spPr bwMode="auto">
          <a:xfrm>
            <a:off x="919163" y="744538"/>
            <a:ext cx="4957762" cy="3719512"/>
          </a:xfrm>
          <a:prstGeom prst="rect">
            <a:avLst/>
          </a:prstGeom>
          <a:noFill/>
          <a:ln w="12600" cap="sq">
            <a:solidFill>
              <a:srgbClr val="000000"/>
            </a:solidFill>
            <a:miter lim="800000"/>
            <a:headEnd/>
            <a:tailEnd/>
          </a:ln>
          <a:effectLst/>
        </p:spPr>
      </p:sp>
      <p:sp>
        <p:nvSpPr>
          <p:cNvPr id="2054" name="Rectangle 6"/>
          <p:cNvSpPr>
            <a:spLocks noGrp="1" noChangeArrowheads="1"/>
          </p:cNvSpPr>
          <p:nvPr>
            <p:ph type="body"/>
          </p:nvPr>
        </p:nvSpPr>
        <p:spPr bwMode="auto">
          <a:xfrm>
            <a:off x="679450" y="4715952"/>
            <a:ext cx="5435600" cy="4462199"/>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endParaRPr lang="pl-PL" smtClean="0"/>
          </a:p>
        </p:txBody>
      </p:sp>
      <p:sp>
        <p:nvSpPr>
          <p:cNvPr id="2055" name="Text Box 7"/>
          <p:cNvSpPr txBox="1">
            <a:spLocks noChangeArrowheads="1"/>
          </p:cNvSpPr>
          <p:nvPr/>
        </p:nvSpPr>
        <p:spPr bwMode="auto">
          <a:xfrm>
            <a:off x="0" y="9428712"/>
            <a:ext cx="2946400" cy="496332"/>
          </a:xfrm>
          <a:prstGeom prst="rect">
            <a:avLst/>
          </a:prstGeom>
          <a:noFill/>
          <a:ln w="9525">
            <a:noFill/>
            <a:round/>
            <a:headEnd/>
            <a:tailEnd/>
          </a:ln>
          <a:effectLst/>
        </p:spPr>
        <p:txBody>
          <a:bodyPr wrap="none" anchor="ctr"/>
          <a:lstStyle/>
          <a:p>
            <a:endParaRPr lang="pl-PL"/>
          </a:p>
        </p:txBody>
      </p:sp>
      <p:sp>
        <p:nvSpPr>
          <p:cNvPr id="2056" name="Rectangle 8"/>
          <p:cNvSpPr>
            <a:spLocks noGrp="1" noChangeArrowheads="1"/>
          </p:cNvSpPr>
          <p:nvPr>
            <p:ph type="sldNum"/>
          </p:nvPr>
        </p:nvSpPr>
        <p:spPr bwMode="auto">
          <a:xfrm>
            <a:off x="3849691" y="9428711"/>
            <a:ext cx="2943225" cy="493141"/>
          </a:xfrm>
          <a:prstGeom prst="rect">
            <a:avLst/>
          </a:prstGeom>
          <a:noFill/>
          <a:ln w="9525">
            <a:noFill/>
            <a:round/>
            <a:headEnd/>
            <a:tailEnd/>
          </a:ln>
          <a:effectLst/>
        </p:spPr>
        <p:txBody>
          <a:bodyPr vert="horz" wrap="square" lIns="90000" tIns="46800" rIns="90000" bIns="46800" numCol="1" anchor="b" anchorCtr="0" compatLnSpc="1">
            <a:prstTxWarp prst="textNoShape">
              <a:avLst/>
            </a:prstTxWarp>
          </a:bodyPr>
          <a:lstStyle>
            <a:lvl1pPr algn="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Calibri" pitchFamily="34" charset="0"/>
              </a:defRPr>
            </a:lvl1pPr>
          </a:lstStyle>
          <a:p>
            <a:fld id="{0CE3663B-0C32-4302-838B-7047CB8482A3}" type="slidenum">
              <a:rPr lang="pl-PL"/>
              <a:pPr/>
              <a:t>‹#›</a:t>
            </a:fld>
            <a:endParaRPr lang="pl-PL"/>
          </a:p>
        </p:txBody>
      </p:sp>
    </p:spTree>
    <p:extLst>
      <p:ext uri="{BB962C8B-B14F-4D97-AF65-F5344CB8AC3E}">
        <p14:creationId xmlns:p14="http://schemas.microsoft.com/office/powerpoint/2010/main" val="3943845824"/>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50DA61F7-8A2F-4AF8-855A-4F0E2ACBC8C5}" type="slidenum">
              <a:rPr lang="pl-PL"/>
              <a:pPr/>
              <a:t>1</a:t>
            </a:fld>
            <a:endParaRPr lang="pl-PL"/>
          </a:p>
        </p:txBody>
      </p:sp>
      <p:sp>
        <p:nvSpPr>
          <p:cNvPr id="15361" name="Rectangle 1"/>
          <p:cNvSpPr txBox="1">
            <a:spLocks noGrp="1" noRot="1" noChangeAspect="1" noChangeArrowheads="1"/>
          </p:cNvSpPr>
          <p:nvPr>
            <p:ph type="sldImg"/>
          </p:nvPr>
        </p:nvSpPr>
        <p:spPr bwMode="auto">
          <a:xfrm>
            <a:off x="919163" y="744538"/>
            <a:ext cx="4960937" cy="3722687"/>
          </a:xfrm>
          <a:prstGeom prst="rect">
            <a:avLst/>
          </a:prstGeom>
          <a:solidFill>
            <a:srgbClr val="FFFFFF"/>
          </a:solidFill>
          <a:ln>
            <a:solidFill>
              <a:srgbClr val="000000"/>
            </a:solidFill>
            <a:miter lim="800000"/>
            <a:headEnd/>
            <a:tailEnd/>
          </a:ln>
        </p:spPr>
      </p:sp>
      <p:sp>
        <p:nvSpPr>
          <p:cNvPr id="15362" name="Text Box 2"/>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746925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10</a:t>
            </a:fld>
            <a:endParaRPr lang="pl-PL"/>
          </a:p>
        </p:txBody>
      </p:sp>
      <p:sp>
        <p:nvSpPr>
          <p:cNvPr id="16385" name="Rectangle 1"/>
          <p:cNvSpPr txBox="1">
            <a:spLocks noGrp="1" noRot="1" noChangeAspect="1" noChangeArrowheads="1"/>
          </p:cNvSpPr>
          <p:nvPr>
            <p:ph type="sldImg"/>
          </p:nvPr>
        </p:nvSpPr>
        <p:spPr bwMode="auto">
          <a:xfrm>
            <a:off x="919163" y="744538"/>
            <a:ext cx="4960937"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2935929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11</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2080004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12</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2080004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13</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
        <p:nvSpPr>
          <p:cNvPr id="2" name="Symbol zastępczy notatek 1"/>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16734164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14</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983982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15</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983982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16</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4306559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17</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391444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18</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391444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19</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39144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2805387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20</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391444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21</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8533710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22</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23855153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23</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238551533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24</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4140966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25</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54574338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26</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4511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27</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4511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28</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45116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29</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2801564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2011997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30</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45116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31</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4511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32</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80159612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33</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8704209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34</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83926256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35</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379391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36</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379391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37</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379391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38</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3793919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39</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37939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165760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40</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0379391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41</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99976027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42</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85301711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43</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22638781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44</a:t>
            </a:fld>
            <a:endParaRPr lang="pl-PL"/>
          </a:p>
        </p:txBody>
      </p:sp>
      <p:sp>
        <p:nvSpPr>
          <p:cNvPr id="34818" name="Rectangle 2"/>
          <p:cNvSpPr txBox="1">
            <a:spLocks noGrp="1" noRot="1" noChangeAspect="1" noChangeArrowheads="1" noTextEdit="1"/>
          </p:cNvSpPr>
          <p:nvPr>
            <p:ph type="sldImg"/>
          </p:nvPr>
        </p:nvSpPr>
        <p:spPr>
          <a:xfrm>
            <a:off x="906463" y="749300"/>
            <a:ext cx="4986337" cy="3741738"/>
          </a:xfrm>
          <a:ln/>
        </p:spPr>
      </p:sp>
      <p:sp>
        <p:nvSpPr>
          <p:cNvPr id="34819" name="Text Box 3"/>
          <p:cNvSpPr txBox="1">
            <a:spLocks noChangeArrowheads="1"/>
          </p:cNvSpPr>
          <p:nvPr/>
        </p:nvSpPr>
        <p:spPr bwMode="auto">
          <a:xfrm>
            <a:off x="679450" y="4741730"/>
            <a:ext cx="5438775" cy="4491404"/>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394388267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FDC4B1D5-E445-4C08-AFE0-D4000DBA3CA2}" type="slidenum">
              <a:rPr lang="pl-PL"/>
              <a:pPr/>
              <a:t>45</a:t>
            </a:fld>
            <a:endParaRPr lang="pl-PL"/>
          </a:p>
        </p:txBody>
      </p:sp>
      <p:sp>
        <p:nvSpPr>
          <p:cNvPr id="34818" name="Rectangle 2"/>
          <p:cNvSpPr txBox="1">
            <a:spLocks noGrp="1" noRot="1" noChangeAspect="1" noChangeArrowheads="1" noTextEdit="1"/>
          </p:cNvSpPr>
          <p:nvPr>
            <p:ph type="sldImg"/>
          </p:nvPr>
        </p:nvSpPr>
        <p:spPr>
          <a:xfrm>
            <a:off x="919163" y="744538"/>
            <a:ext cx="4960937" cy="3722687"/>
          </a:xfrm>
          <a:ln/>
        </p:spPr>
      </p:sp>
      <p:sp>
        <p:nvSpPr>
          <p:cNvPr id="34819" name="Text Box 3"/>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63582183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AE6AF023-730F-4F48-9FB6-FEDCD72A0579}" type="slidenum">
              <a:rPr lang="pl-PL"/>
              <a:pPr/>
              <a:t>46</a:t>
            </a:fld>
            <a:endParaRPr lang="pl-PL"/>
          </a:p>
        </p:txBody>
      </p:sp>
      <p:sp>
        <p:nvSpPr>
          <p:cNvPr id="26625" name="Rectangle 1"/>
          <p:cNvSpPr txBox="1">
            <a:spLocks noGrp="1" noRot="1" noChangeAspect="1" noChangeArrowheads="1"/>
          </p:cNvSpPr>
          <p:nvPr>
            <p:ph type="sldImg"/>
          </p:nvPr>
        </p:nvSpPr>
        <p:spPr bwMode="auto">
          <a:xfrm>
            <a:off x="919163" y="744538"/>
            <a:ext cx="4960937" cy="3722687"/>
          </a:xfrm>
          <a:prstGeom prst="rect">
            <a:avLst/>
          </a:prstGeom>
          <a:solidFill>
            <a:srgbClr val="FFFFFF"/>
          </a:solidFill>
          <a:ln>
            <a:solidFill>
              <a:srgbClr val="000000"/>
            </a:solidFill>
            <a:miter lim="800000"/>
            <a:headEnd/>
            <a:tailEnd/>
          </a:ln>
        </p:spPr>
      </p:sp>
      <p:sp>
        <p:nvSpPr>
          <p:cNvPr id="26626" name="Text Box 2"/>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319510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5</a:t>
            </a:fld>
            <a:endParaRPr lang="pl-PL"/>
          </a:p>
        </p:txBody>
      </p:sp>
      <p:sp>
        <p:nvSpPr>
          <p:cNvPr id="16385" name="Rectangle 1"/>
          <p:cNvSpPr txBox="1">
            <a:spLocks noGrp="1" noRot="1" noChangeAspect="1" noChangeArrowheads="1"/>
          </p:cNvSpPr>
          <p:nvPr>
            <p:ph type="sldImg"/>
          </p:nvPr>
        </p:nvSpPr>
        <p:spPr bwMode="auto">
          <a:xfrm>
            <a:off x="919163" y="744538"/>
            <a:ext cx="4960937"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936861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6</a:t>
            </a:fld>
            <a:endParaRPr lang="pl-PL"/>
          </a:p>
        </p:txBody>
      </p:sp>
      <p:sp>
        <p:nvSpPr>
          <p:cNvPr id="16385" name="Rectangle 1"/>
          <p:cNvSpPr txBox="1">
            <a:spLocks noGrp="1" noRot="1" noChangeAspect="1" noChangeArrowheads="1"/>
          </p:cNvSpPr>
          <p:nvPr>
            <p:ph type="sldImg"/>
          </p:nvPr>
        </p:nvSpPr>
        <p:spPr bwMode="auto">
          <a:xfrm>
            <a:off x="919163" y="744538"/>
            <a:ext cx="4960937"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936861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7</a:t>
            </a:fld>
            <a:endParaRPr lang="pl-PL"/>
          </a:p>
        </p:txBody>
      </p:sp>
      <p:sp>
        <p:nvSpPr>
          <p:cNvPr id="16385" name="Rectangle 1"/>
          <p:cNvSpPr txBox="1">
            <a:spLocks noGrp="1" noRot="1" noChangeAspect="1" noChangeArrowheads="1"/>
          </p:cNvSpPr>
          <p:nvPr>
            <p:ph type="sldImg"/>
          </p:nvPr>
        </p:nvSpPr>
        <p:spPr bwMode="auto">
          <a:xfrm>
            <a:off x="919163" y="744538"/>
            <a:ext cx="4960937"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Tree>
    <p:extLst>
      <p:ext uri="{BB962C8B-B14F-4D97-AF65-F5344CB8AC3E}">
        <p14:creationId xmlns:p14="http://schemas.microsoft.com/office/powerpoint/2010/main" val="1936861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8</a:t>
            </a:fld>
            <a:endParaRPr lang="pl-PL"/>
          </a:p>
        </p:txBody>
      </p:sp>
      <p:sp>
        <p:nvSpPr>
          <p:cNvPr id="16385" name="Rectangle 1"/>
          <p:cNvSpPr txBox="1">
            <a:spLocks noGrp="1" noRot="1" noChangeAspect="1" noChangeArrowheads="1"/>
          </p:cNvSpPr>
          <p:nvPr>
            <p:ph type="sldImg"/>
          </p:nvPr>
        </p:nvSpPr>
        <p:spPr bwMode="auto">
          <a:xfrm>
            <a:off x="919163" y="744538"/>
            <a:ext cx="4960937"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
        <p:nvSpPr>
          <p:cNvPr id="2" name="Symbol zastępczy notatek 1"/>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19368611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8"/>
          <p:cNvSpPr>
            <a:spLocks noGrp="1" noChangeArrowheads="1"/>
          </p:cNvSpPr>
          <p:nvPr>
            <p:ph type="sldNum"/>
          </p:nvPr>
        </p:nvSpPr>
        <p:spPr>
          <a:ln/>
        </p:spPr>
        <p:txBody>
          <a:bodyPr/>
          <a:lstStyle/>
          <a:p>
            <a:fld id="{0C2E5971-BAA2-4125-B6F3-471F06F54BB3}" type="slidenum">
              <a:rPr lang="pl-PL"/>
              <a:pPr/>
              <a:t>9</a:t>
            </a:fld>
            <a:endParaRPr lang="pl-PL"/>
          </a:p>
        </p:txBody>
      </p:sp>
      <p:sp>
        <p:nvSpPr>
          <p:cNvPr id="16385" name="Rectangle 1"/>
          <p:cNvSpPr txBox="1">
            <a:spLocks noGrp="1" noRot="1" noChangeAspect="1" noChangeArrowheads="1"/>
          </p:cNvSpPr>
          <p:nvPr>
            <p:ph type="sldImg"/>
          </p:nvPr>
        </p:nvSpPr>
        <p:spPr bwMode="auto">
          <a:xfrm>
            <a:off x="919163" y="744538"/>
            <a:ext cx="4960937" cy="3722687"/>
          </a:xfrm>
          <a:prstGeom prst="rect">
            <a:avLst/>
          </a:prstGeom>
          <a:solidFill>
            <a:srgbClr val="FFFFFF"/>
          </a:solidFill>
          <a:ln>
            <a:solidFill>
              <a:srgbClr val="000000"/>
            </a:solidFill>
            <a:miter lim="800000"/>
            <a:headEnd/>
            <a:tailEnd/>
          </a:ln>
        </p:spPr>
      </p:sp>
      <p:sp>
        <p:nvSpPr>
          <p:cNvPr id="16386" name="Text Box 2"/>
          <p:cNvSpPr txBox="1">
            <a:spLocks noChangeArrowheads="1"/>
          </p:cNvSpPr>
          <p:nvPr/>
        </p:nvSpPr>
        <p:spPr bwMode="auto">
          <a:xfrm>
            <a:off x="679450" y="4715951"/>
            <a:ext cx="5438775" cy="4466987"/>
          </a:xfrm>
          <a:prstGeom prst="rect">
            <a:avLst/>
          </a:prstGeom>
          <a:noFill/>
          <a:ln w="9525">
            <a:noFill/>
            <a:round/>
            <a:headEnd/>
            <a:tailEnd/>
          </a:ln>
          <a:effectLst/>
        </p:spPr>
        <p:txBody>
          <a:bodyPr wrap="none" anchor="ctr"/>
          <a:lstStyle/>
          <a:p>
            <a:endParaRPr lang="pl-PL"/>
          </a:p>
        </p:txBody>
      </p:sp>
      <p:sp>
        <p:nvSpPr>
          <p:cNvPr id="2" name="Symbol zastępczy notatek 1"/>
          <p:cNvSpPr>
            <a:spLocks noGrp="1"/>
          </p:cNvSpPr>
          <p:nvPr>
            <p:ph type="body" idx="1"/>
          </p:nvPr>
        </p:nvSpPr>
        <p:spPr/>
        <p:txBody>
          <a:bodyPr/>
          <a:lstStyle/>
          <a:p>
            <a:endParaRPr lang="pl-PL" dirty="0"/>
          </a:p>
        </p:txBody>
      </p:sp>
    </p:spTree>
    <p:extLst>
      <p:ext uri="{BB962C8B-B14F-4D97-AF65-F5344CB8AC3E}">
        <p14:creationId xmlns:p14="http://schemas.microsoft.com/office/powerpoint/2010/main" val="1936861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l-PL" smtClean="0"/>
              <a:t>Kliknij, aby edytować styl wzorca podtytułu</a:t>
            </a:r>
            <a:endParaRPr lang="pl-PL"/>
          </a:p>
        </p:txBody>
      </p:sp>
      <p:sp>
        <p:nvSpPr>
          <p:cNvPr id="4" name="Symbol zastępczy daty 3"/>
          <p:cNvSpPr>
            <a:spLocks noGrp="1"/>
          </p:cNvSpPr>
          <p:nvPr>
            <p:ph type="dt" idx="10"/>
          </p:nvPr>
        </p:nvSpPr>
        <p:spPr/>
        <p:txBody>
          <a:bodyPr/>
          <a:lstStyle>
            <a:lvl1pPr>
              <a:defRPr/>
            </a:lvl1pPr>
          </a:lstStyle>
          <a:p>
            <a:endParaRPr lang="pl-PL"/>
          </a:p>
        </p:txBody>
      </p:sp>
      <p:sp>
        <p:nvSpPr>
          <p:cNvPr id="5" name="Symbol zastępczy numeru slajdu 4"/>
          <p:cNvSpPr>
            <a:spLocks noGrp="1"/>
          </p:cNvSpPr>
          <p:nvPr>
            <p:ph type="sldNum" idx="11"/>
          </p:nvPr>
        </p:nvSpPr>
        <p:spPr/>
        <p:txBody>
          <a:bodyPr/>
          <a:lstStyle>
            <a:lvl1pPr>
              <a:defRPr/>
            </a:lvl1pPr>
          </a:lstStyle>
          <a:p>
            <a:fld id="{1D9E683E-8601-470B-BD3E-95C387CFB6AD}" type="slidenum">
              <a:rPr lang="pl-PL"/>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idx="10"/>
          </p:nvPr>
        </p:nvSpPr>
        <p:spPr/>
        <p:txBody>
          <a:bodyPr/>
          <a:lstStyle>
            <a:lvl1pPr>
              <a:defRPr/>
            </a:lvl1pPr>
          </a:lstStyle>
          <a:p>
            <a:endParaRPr lang="pl-PL"/>
          </a:p>
        </p:txBody>
      </p:sp>
      <p:sp>
        <p:nvSpPr>
          <p:cNvPr id="5" name="Symbol zastępczy numeru slajdu 4"/>
          <p:cNvSpPr>
            <a:spLocks noGrp="1"/>
          </p:cNvSpPr>
          <p:nvPr>
            <p:ph type="sldNum" idx="11"/>
          </p:nvPr>
        </p:nvSpPr>
        <p:spPr/>
        <p:txBody>
          <a:bodyPr/>
          <a:lstStyle>
            <a:lvl1pPr>
              <a:defRPr/>
            </a:lvl1pPr>
          </a:lstStyle>
          <a:p>
            <a:fld id="{BA02A31D-4AAE-4B89-BE11-0A928C543A5E}" type="slidenum">
              <a:rPr lang="pl-PL"/>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7813" y="274638"/>
            <a:ext cx="2055812" cy="5848350"/>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8213" cy="5848350"/>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idx="10"/>
          </p:nvPr>
        </p:nvSpPr>
        <p:spPr/>
        <p:txBody>
          <a:bodyPr/>
          <a:lstStyle>
            <a:lvl1pPr>
              <a:defRPr/>
            </a:lvl1pPr>
          </a:lstStyle>
          <a:p>
            <a:endParaRPr lang="pl-PL"/>
          </a:p>
        </p:txBody>
      </p:sp>
      <p:sp>
        <p:nvSpPr>
          <p:cNvPr id="5" name="Symbol zastępczy numeru slajdu 4"/>
          <p:cNvSpPr>
            <a:spLocks noGrp="1"/>
          </p:cNvSpPr>
          <p:nvPr>
            <p:ph type="sldNum" idx="11"/>
          </p:nvPr>
        </p:nvSpPr>
        <p:spPr/>
        <p:txBody>
          <a:bodyPr/>
          <a:lstStyle>
            <a:lvl1pPr>
              <a:defRPr/>
            </a:lvl1pPr>
          </a:lstStyle>
          <a:p>
            <a:fld id="{B3662CAE-982B-458A-B16B-609C9E1459DC}" type="slidenum">
              <a:rPr lang="pl-PL"/>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idx="10"/>
          </p:nvPr>
        </p:nvSpPr>
        <p:spPr/>
        <p:txBody>
          <a:bodyPr/>
          <a:lstStyle>
            <a:lvl1pPr>
              <a:defRPr/>
            </a:lvl1pPr>
          </a:lstStyle>
          <a:p>
            <a:endParaRPr lang="pl-PL"/>
          </a:p>
        </p:txBody>
      </p:sp>
      <p:sp>
        <p:nvSpPr>
          <p:cNvPr id="5" name="Symbol zastępczy numeru slajdu 4"/>
          <p:cNvSpPr>
            <a:spLocks noGrp="1"/>
          </p:cNvSpPr>
          <p:nvPr>
            <p:ph type="sldNum" idx="11"/>
          </p:nvPr>
        </p:nvSpPr>
        <p:spPr/>
        <p:txBody>
          <a:bodyPr/>
          <a:lstStyle>
            <a:lvl1pPr>
              <a:defRPr/>
            </a:lvl1pPr>
          </a:lstStyle>
          <a:p>
            <a:fld id="{FD0DC646-1D04-4BA2-AA26-BE230D35FC80}" type="slidenum">
              <a:rPr lang="pl-PL"/>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smtClean="0"/>
              <a:t>Kliknij, aby edytować style wzorca tekstu</a:t>
            </a:r>
          </a:p>
        </p:txBody>
      </p:sp>
      <p:sp>
        <p:nvSpPr>
          <p:cNvPr id="4" name="Symbol zastępczy daty 3"/>
          <p:cNvSpPr>
            <a:spLocks noGrp="1"/>
          </p:cNvSpPr>
          <p:nvPr>
            <p:ph type="dt" idx="10"/>
          </p:nvPr>
        </p:nvSpPr>
        <p:spPr/>
        <p:txBody>
          <a:bodyPr/>
          <a:lstStyle>
            <a:lvl1pPr>
              <a:defRPr/>
            </a:lvl1pPr>
          </a:lstStyle>
          <a:p>
            <a:endParaRPr lang="pl-PL"/>
          </a:p>
        </p:txBody>
      </p:sp>
      <p:sp>
        <p:nvSpPr>
          <p:cNvPr id="5" name="Symbol zastępczy numeru slajdu 4"/>
          <p:cNvSpPr>
            <a:spLocks noGrp="1"/>
          </p:cNvSpPr>
          <p:nvPr>
            <p:ph type="sldNum" idx="11"/>
          </p:nvPr>
        </p:nvSpPr>
        <p:spPr/>
        <p:txBody>
          <a:bodyPr/>
          <a:lstStyle>
            <a:lvl1pPr>
              <a:defRPr/>
            </a:lvl1pPr>
          </a:lstStyle>
          <a:p>
            <a:fld id="{73188A00-9ECF-40A5-B39D-DE6E2CEA6D8E}" type="slidenum">
              <a:rPr lang="pl-PL"/>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7013"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6613" y="1600200"/>
            <a:ext cx="4037012" cy="45227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idx="10"/>
          </p:nvPr>
        </p:nvSpPr>
        <p:spPr/>
        <p:txBody>
          <a:bodyPr/>
          <a:lstStyle>
            <a:lvl1pPr>
              <a:defRPr/>
            </a:lvl1pPr>
          </a:lstStyle>
          <a:p>
            <a:endParaRPr lang="pl-PL"/>
          </a:p>
        </p:txBody>
      </p:sp>
      <p:sp>
        <p:nvSpPr>
          <p:cNvPr id="6" name="Symbol zastępczy numeru slajdu 5"/>
          <p:cNvSpPr>
            <a:spLocks noGrp="1"/>
          </p:cNvSpPr>
          <p:nvPr>
            <p:ph type="sldNum" idx="11"/>
          </p:nvPr>
        </p:nvSpPr>
        <p:spPr/>
        <p:txBody>
          <a:bodyPr/>
          <a:lstStyle>
            <a:lvl1pPr>
              <a:defRPr/>
            </a:lvl1pPr>
          </a:lstStyle>
          <a:p>
            <a:fld id="{6D1F11BF-EBBF-4CF4-BF8C-F7DD18C8CC17}" type="slidenum">
              <a:rPr lang="pl-PL"/>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idx="10"/>
          </p:nvPr>
        </p:nvSpPr>
        <p:spPr/>
        <p:txBody>
          <a:bodyPr/>
          <a:lstStyle>
            <a:lvl1pPr>
              <a:defRPr/>
            </a:lvl1pPr>
          </a:lstStyle>
          <a:p>
            <a:endParaRPr lang="pl-PL"/>
          </a:p>
        </p:txBody>
      </p:sp>
      <p:sp>
        <p:nvSpPr>
          <p:cNvPr id="8" name="Symbol zastępczy numeru slajdu 7"/>
          <p:cNvSpPr>
            <a:spLocks noGrp="1"/>
          </p:cNvSpPr>
          <p:nvPr>
            <p:ph type="sldNum" idx="11"/>
          </p:nvPr>
        </p:nvSpPr>
        <p:spPr/>
        <p:txBody>
          <a:bodyPr/>
          <a:lstStyle>
            <a:lvl1pPr>
              <a:defRPr/>
            </a:lvl1pPr>
          </a:lstStyle>
          <a:p>
            <a:fld id="{A003ACFE-9C4A-44A2-9DB8-D2D96407B429}" type="slidenum">
              <a:rPr lang="pl-PL"/>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idx="10"/>
          </p:nvPr>
        </p:nvSpPr>
        <p:spPr/>
        <p:txBody>
          <a:bodyPr/>
          <a:lstStyle>
            <a:lvl1pPr>
              <a:defRPr/>
            </a:lvl1pPr>
          </a:lstStyle>
          <a:p>
            <a:endParaRPr lang="pl-PL"/>
          </a:p>
        </p:txBody>
      </p:sp>
      <p:sp>
        <p:nvSpPr>
          <p:cNvPr id="4" name="Symbol zastępczy numeru slajdu 3"/>
          <p:cNvSpPr>
            <a:spLocks noGrp="1"/>
          </p:cNvSpPr>
          <p:nvPr>
            <p:ph type="sldNum" idx="11"/>
          </p:nvPr>
        </p:nvSpPr>
        <p:spPr/>
        <p:txBody>
          <a:bodyPr/>
          <a:lstStyle>
            <a:lvl1pPr>
              <a:defRPr/>
            </a:lvl1pPr>
          </a:lstStyle>
          <a:p>
            <a:fld id="{7BB9F895-9DD6-4BC3-985D-A35E3C6886DD}" type="slidenum">
              <a:rPr lang="pl-PL"/>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idx="10"/>
          </p:nvPr>
        </p:nvSpPr>
        <p:spPr/>
        <p:txBody>
          <a:bodyPr/>
          <a:lstStyle>
            <a:lvl1pPr>
              <a:defRPr/>
            </a:lvl1pPr>
          </a:lstStyle>
          <a:p>
            <a:endParaRPr lang="pl-PL"/>
          </a:p>
        </p:txBody>
      </p:sp>
      <p:sp>
        <p:nvSpPr>
          <p:cNvPr id="3" name="Symbol zastępczy numeru slajdu 2"/>
          <p:cNvSpPr>
            <a:spLocks noGrp="1"/>
          </p:cNvSpPr>
          <p:nvPr>
            <p:ph type="sldNum" idx="11"/>
          </p:nvPr>
        </p:nvSpPr>
        <p:spPr/>
        <p:txBody>
          <a:bodyPr/>
          <a:lstStyle>
            <a:lvl1pPr>
              <a:defRPr/>
            </a:lvl1pPr>
          </a:lstStyle>
          <a:p>
            <a:fld id="{1D03675C-E4C7-4520-B6A6-68601EE05513}" type="slidenum">
              <a:rPr lang="pl-PL"/>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idx="10"/>
          </p:nvPr>
        </p:nvSpPr>
        <p:spPr/>
        <p:txBody>
          <a:bodyPr/>
          <a:lstStyle>
            <a:lvl1pPr>
              <a:defRPr/>
            </a:lvl1pPr>
          </a:lstStyle>
          <a:p>
            <a:endParaRPr lang="pl-PL"/>
          </a:p>
        </p:txBody>
      </p:sp>
      <p:sp>
        <p:nvSpPr>
          <p:cNvPr id="6" name="Symbol zastępczy numeru slajdu 5"/>
          <p:cNvSpPr>
            <a:spLocks noGrp="1"/>
          </p:cNvSpPr>
          <p:nvPr>
            <p:ph type="sldNum" idx="11"/>
          </p:nvPr>
        </p:nvSpPr>
        <p:spPr/>
        <p:txBody>
          <a:bodyPr/>
          <a:lstStyle>
            <a:lvl1pPr>
              <a:defRPr/>
            </a:lvl1pPr>
          </a:lstStyle>
          <a:p>
            <a:fld id="{7E4B892B-75FD-443F-965B-32879F7917BD}" type="slidenum">
              <a:rPr lang="pl-PL"/>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idx="10"/>
          </p:nvPr>
        </p:nvSpPr>
        <p:spPr/>
        <p:txBody>
          <a:bodyPr/>
          <a:lstStyle>
            <a:lvl1pPr>
              <a:defRPr/>
            </a:lvl1pPr>
          </a:lstStyle>
          <a:p>
            <a:endParaRPr lang="pl-PL"/>
          </a:p>
        </p:txBody>
      </p:sp>
      <p:sp>
        <p:nvSpPr>
          <p:cNvPr id="6" name="Symbol zastępczy numeru slajdu 5"/>
          <p:cNvSpPr>
            <a:spLocks noGrp="1"/>
          </p:cNvSpPr>
          <p:nvPr>
            <p:ph type="sldNum" idx="11"/>
          </p:nvPr>
        </p:nvSpPr>
        <p:spPr/>
        <p:txBody>
          <a:bodyPr/>
          <a:lstStyle>
            <a:lvl1pPr>
              <a:defRPr/>
            </a:lvl1pPr>
          </a:lstStyle>
          <a:p>
            <a:fld id="{1FDEBC82-8696-41D2-B9E6-EC28CFD27BD8}" type="slidenum">
              <a:rPr lang="pl-PL"/>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457200" y="274638"/>
            <a:ext cx="8226425" cy="1139825"/>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p>
            <a:pPr lvl="0"/>
            <a:r>
              <a:rPr lang="en-GB" smtClean="0"/>
              <a:t>Kliknij, aby edytować format tekstu tytułu</a:t>
            </a:r>
          </a:p>
        </p:txBody>
      </p:sp>
      <p:sp>
        <p:nvSpPr>
          <p:cNvPr id="1026" name="Rectangle 2"/>
          <p:cNvSpPr>
            <a:spLocks noGrp="1" noChangeArrowheads="1"/>
          </p:cNvSpPr>
          <p:nvPr>
            <p:ph type="body" idx="1"/>
          </p:nvPr>
        </p:nvSpPr>
        <p:spPr bwMode="auto">
          <a:xfrm>
            <a:off x="457200" y="1600200"/>
            <a:ext cx="8226425" cy="4522788"/>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p>
            <a:pPr lvl="0"/>
            <a:r>
              <a:rPr lang="en-GB" smtClean="0"/>
              <a:t>Kliknij, aby edytować format tekstu konspektu</a:t>
            </a:r>
          </a:p>
          <a:p>
            <a:pPr lvl="1"/>
            <a:r>
              <a:rPr lang="en-GB" smtClean="0"/>
              <a:t>Drugi poziom konspektu</a:t>
            </a:r>
          </a:p>
          <a:p>
            <a:pPr lvl="2"/>
            <a:r>
              <a:rPr lang="en-GB" smtClean="0"/>
              <a:t>Trzeci poziom konspektu</a:t>
            </a:r>
          </a:p>
          <a:p>
            <a:pPr lvl="3"/>
            <a:r>
              <a:rPr lang="en-GB" smtClean="0"/>
              <a:t>Czwarty poziom konspektu</a:t>
            </a:r>
          </a:p>
          <a:p>
            <a:pPr lvl="4"/>
            <a:r>
              <a:rPr lang="en-GB" smtClean="0"/>
              <a:t>Piąty poziom konspektu</a:t>
            </a:r>
          </a:p>
          <a:p>
            <a:pPr lvl="4"/>
            <a:r>
              <a:rPr lang="en-GB" smtClean="0"/>
              <a:t>Szósty poziom konspektu</a:t>
            </a:r>
          </a:p>
          <a:p>
            <a:pPr lvl="4"/>
            <a:r>
              <a:rPr lang="en-GB" smtClean="0"/>
              <a:t>Siódmy poziom konspektu</a:t>
            </a:r>
          </a:p>
        </p:txBody>
      </p:sp>
      <p:sp>
        <p:nvSpPr>
          <p:cNvPr id="1027" name="Rectangle 3"/>
          <p:cNvSpPr>
            <a:spLocks noGrp="1" noChangeArrowheads="1"/>
          </p:cNvSpPr>
          <p:nvPr>
            <p:ph type="dt"/>
          </p:nvPr>
        </p:nvSpPr>
        <p:spPr bwMode="auto">
          <a:xfrm>
            <a:off x="457200" y="6356350"/>
            <a:ext cx="2130425" cy="361950"/>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endParaRPr lang="pl-PL"/>
          </a:p>
        </p:txBody>
      </p:sp>
      <p:sp>
        <p:nvSpPr>
          <p:cNvPr id="1028" name="Text Box 4"/>
          <p:cNvSpPr txBox="1">
            <a:spLocks noChangeArrowheads="1"/>
          </p:cNvSpPr>
          <p:nvPr/>
        </p:nvSpPr>
        <p:spPr bwMode="auto">
          <a:xfrm>
            <a:off x="3124200" y="6356350"/>
            <a:ext cx="2895600" cy="365125"/>
          </a:xfrm>
          <a:prstGeom prst="rect">
            <a:avLst/>
          </a:prstGeom>
          <a:noFill/>
          <a:ln w="9525">
            <a:noFill/>
            <a:round/>
            <a:headEnd/>
            <a:tailEnd/>
          </a:ln>
          <a:effectLst/>
        </p:spPr>
        <p:txBody>
          <a:bodyPr wrap="none" anchor="ctr"/>
          <a:lstStyle/>
          <a:p>
            <a:endParaRPr lang="pl-PL"/>
          </a:p>
        </p:txBody>
      </p:sp>
      <p:sp>
        <p:nvSpPr>
          <p:cNvPr id="1029" name="Rectangle 5"/>
          <p:cNvSpPr>
            <a:spLocks noGrp="1" noChangeArrowheads="1"/>
          </p:cNvSpPr>
          <p:nvPr>
            <p:ph type="sldNum"/>
          </p:nvPr>
        </p:nvSpPr>
        <p:spPr bwMode="auto">
          <a:xfrm>
            <a:off x="6553200" y="6356350"/>
            <a:ext cx="2130425" cy="361950"/>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fld id="{4F215E07-4E7D-4557-A248-B75825F4A16E}" type="slidenum">
              <a:rPr lang="pl-PL"/>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2pPr>
      <a:lvl3pPr marL="11430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3pPr>
      <a:lvl4pPr marL="16002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4pPr>
      <a:lvl5pPr marL="20574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5pPr>
      <a:lvl6pPr marL="25146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Calibri" pitchFamily="34" charset="0"/>
          <a:ea typeface="Microsoft YaHei" pitchFamily="34"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5pPr>
      <a:lvl6pPr marL="25146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8" Type="http://schemas.openxmlformats.org/officeDocument/2006/relationships/hyperlink" Target="http://www.wup-rzeszow.pl/" TargetMode="External"/><Relationship Id="rId3" Type="http://schemas.openxmlformats.org/officeDocument/2006/relationships/image" Target="../media/image1.emf"/><Relationship Id="rId7" Type="http://schemas.openxmlformats.org/officeDocument/2006/relationships/image" Target="../media/image6.png"/><Relationship Id="rId2" Type="http://schemas.openxmlformats.org/officeDocument/2006/relationships/notesSlide" Target="../notesSlides/notesSlide46.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3" cstate="print"/>
          <a:srcRect/>
          <a:stretch>
            <a:fillRect/>
          </a:stretch>
        </p:blipFill>
        <p:spPr bwMode="auto">
          <a:xfrm>
            <a:off x="14265" y="5981693"/>
            <a:ext cx="9144000" cy="876300"/>
          </a:xfrm>
          <a:prstGeom prst="rect">
            <a:avLst/>
          </a:prstGeom>
          <a:noFill/>
          <a:ln w="9525">
            <a:noFill/>
            <a:round/>
            <a:headEnd/>
            <a:tailEnd/>
          </a:ln>
          <a:effectLst/>
        </p:spPr>
      </p:pic>
      <p:sp>
        <p:nvSpPr>
          <p:cNvPr id="3079" name="Rectangle 7"/>
          <p:cNvSpPr>
            <a:spLocks noChangeArrowheads="1"/>
          </p:cNvSpPr>
          <p:nvPr/>
        </p:nvSpPr>
        <p:spPr bwMode="auto">
          <a:xfrm>
            <a:off x="1035822" y="964496"/>
            <a:ext cx="7100887" cy="4926606"/>
          </a:xfrm>
          <a:prstGeom prst="rect">
            <a:avLst/>
          </a:prstGeom>
          <a:noFill/>
          <a:ln w="9525">
            <a:noFill/>
            <a:round/>
            <a:headEnd/>
            <a:tailEnd/>
          </a:ln>
          <a:effectLst/>
        </p:spPr>
        <p:txBody>
          <a:bodyPr lIns="90000" tIns="46800" rIns="90000" bIns="46800">
            <a:spAutoFit/>
          </a:bodyPr>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200" b="1" dirty="0">
              <a:solidFill>
                <a:srgbClr val="000000"/>
              </a:solidFill>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000" b="1" i="1" dirty="0" smtClean="0">
                <a:solidFill>
                  <a:srgbClr val="000000"/>
                </a:solidFill>
                <a:latin typeface="+mn-lt"/>
              </a:rPr>
              <a:t>VIII Oś Priorytetowa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3000" b="1" i="1" dirty="0" smtClean="0">
                <a:solidFill>
                  <a:srgbClr val="000000"/>
                </a:solidFill>
                <a:latin typeface="+mn-lt"/>
              </a:rPr>
              <a:t>RPO WP 2014-2020 – Integracja Społeczna</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i="1" dirty="0" smtClean="0">
              <a:solidFill>
                <a:srgbClr val="000000"/>
              </a:solidFill>
              <a:latin typeface="+mn-lt"/>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i="1" dirty="0" smtClean="0">
                <a:solidFill>
                  <a:srgbClr val="000000"/>
                </a:solidFill>
                <a:latin typeface="+mn-lt"/>
              </a:rPr>
              <a:t>Konkursy</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i="1" dirty="0" smtClean="0">
                <a:solidFill>
                  <a:srgbClr val="000000"/>
                </a:solidFill>
                <a:latin typeface="+mn-lt"/>
              </a:rPr>
              <a:t>Nr RPPK.08.03.00-IP.01-18-049/20</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i="1" dirty="0">
                <a:solidFill>
                  <a:srgbClr val="000000"/>
                </a:solidFill>
                <a:latin typeface="+mn-lt"/>
              </a:rPr>
              <a:t>Nr </a:t>
            </a:r>
            <a:r>
              <a:rPr lang="pl-PL" sz="2400" b="1" i="1" dirty="0" smtClean="0">
                <a:solidFill>
                  <a:srgbClr val="000000"/>
                </a:solidFill>
                <a:latin typeface="+mn-lt"/>
              </a:rPr>
              <a:t>RPPK.08.03.00-IP.01-18-050/20</a:t>
            </a:r>
            <a:endParaRPr lang="pl-PL" sz="2400" b="1" i="1" dirty="0">
              <a:solidFill>
                <a:srgbClr val="000000"/>
              </a:solidFill>
              <a:latin typeface="+mn-lt"/>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i="1" dirty="0" smtClean="0">
              <a:solidFill>
                <a:srgbClr val="000000"/>
              </a:solidFill>
              <a:latin typeface="+mn-lt"/>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i="1" dirty="0" smtClean="0">
                <a:solidFill>
                  <a:srgbClr val="000000"/>
                </a:solidFill>
                <a:latin typeface="+mn-lt"/>
              </a:rPr>
              <a:t>Działanie 8.3 </a:t>
            </a:r>
            <a:r>
              <a:rPr lang="pl-PL" sz="2400" b="1" i="1" dirty="0" smtClean="0">
                <a:solidFill>
                  <a:schemeClr val="tx1"/>
                </a:solidFill>
                <a:latin typeface="+mn-lt"/>
              </a:rPr>
              <a:t>Zwiększenie dostępu do usług społecznych i zdrowotnych</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i="1" dirty="0">
              <a:solidFill>
                <a:srgbClr val="000000"/>
              </a:solidFill>
              <a:latin typeface="+mn-lt"/>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b="1" i="1" dirty="0">
              <a:solidFill>
                <a:srgbClr val="000000"/>
              </a:solidFill>
              <a:latin typeface="+mn-lt"/>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i="1" dirty="0" smtClean="0">
                <a:solidFill>
                  <a:srgbClr val="000000"/>
                </a:solidFill>
                <a:latin typeface="+mn-lt"/>
              </a:rPr>
              <a:t>Wojewódzki </a:t>
            </a:r>
            <a:r>
              <a:rPr lang="pl-PL" b="1" i="1" dirty="0">
                <a:solidFill>
                  <a:srgbClr val="000000"/>
                </a:solidFill>
                <a:latin typeface="+mn-lt"/>
              </a:rPr>
              <a:t>Urząd Pracy w Rzeszowie</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i="1" dirty="0">
                <a:solidFill>
                  <a:srgbClr val="000000"/>
                </a:solidFill>
                <a:latin typeface="+mn-lt"/>
              </a:rPr>
              <a:t>Wydział </a:t>
            </a:r>
            <a:r>
              <a:rPr lang="pl-PL" b="1" i="1" dirty="0" smtClean="0">
                <a:solidFill>
                  <a:srgbClr val="000000"/>
                </a:solidFill>
                <a:latin typeface="+mn-lt"/>
              </a:rPr>
              <a:t>Integracji Społecznej EFS</a:t>
            </a:r>
            <a:endParaRPr lang="pl-PL" b="1" i="1" dirty="0">
              <a:solidFill>
                <a:srgbClr val="000000"/>
              </a:solidFill>
              <a:latin typeface="+mn-lt"/>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672" y="312034"/>
            <a:ext cx="5554663" cy="652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Effect">
                      <p:stCondLst>
                        <p:cond delay="0"/>
                      </p:stCondLst>
                      <p:childTnLst>
                        <p:par>
                          <p:cTn id="4" fill="hold" nodeType="clickEffect">
                            <p:stCondLst>
                              <p:cond delay="0"/>
                            </p:stCondLst>
                            <p:childTnLst>
                              <p:par>
                                <p:cTn id="5" presetID="53" presetClass="entr" presetSubtype="16" fill="hold" nodeType="withEffect">
                                  <p:stCondLst>
                                    <p:cond delay="0"/>
                                  </p:stCondLst>
                                  <p:childTnLst>
                                    <p:set>
                                      <p:cBhvr additive="repl">
                                        <p:cTn id="6" dur="1" fill="hold">
                                          <p:stCondLst>
                                            <p:cond delay="0"/>
                                          </p:stCondLst>
                                        </p:cTn>
                                        <p:tgtEl>
                                          <p:spTgt spid="3079"/>
                                        </p:tgtEl>
                                        <p:attrNameLst>
                                          <p:attrName>style.visibility</p:attrName>
                                        </p:attrNameLst>
                                      </p:cBhvr>
                                      <p:to>
                                        <p:strVal val="visible"/>
                                      </p:to>
                                    </p:set>
                                    <p:anim calcmode="lin" valueType="num">
                                      <p:cBhvr additive="repl">
                                        <p:cTn id="7" dur="500" fill="hold"/>
                                        <p:tgtEl>
                                          <p:spTgt spid="3079"/>
                                        </p:tgtEl>
                                        <p:attrNameLst>
                                          <p:attrName>ppt_w</p:attrName>
                                        </p:attrNameLst>
                                      </p:cBhvr>
                                      <p:tavLst>
                                        <p:tav tm="100000">
                                          <p:val>
                                            <p:fltVal val="0"/>
                                          </p:val>
                                        </p:tav>
                                        <p:tav>
                                          <p:val>
                                            <p:strVal val="#ppt_w"/>
                                          </p:val>
                                        </p:tav>
                                      </p:tavLst>
                                    </p:anim>
                                    <p:anim calcmode="lin" valueType="num">
                                      <p:cBhvr additive="repl">
                                        <p:cTn id="8" dur="500" fill="hold"/>
                                        <p:tgtEl>
                                          <p:spTgt spid="3079"/>
                                        </p:tgtEl>
                                        <p:attrNameLst>
                                          <p:attrName>ppt_h</p:attrName>
                                        </p:attrNameLst>
                                      </p:cBhvr>
                                      <p:tavLst>
                                        <p:tav tm="100000">
                                          <p:val>
                                            <p:fltVal val="0"/>
                                          </p:val>
                                        </p:tav>
                                        <p:tav>
                                          <p:val>
                                            <p:strVal val="#ppt_h"/>
                                          </p:val>
                                        </p:tav>
                                      </p:tavLst>
                                    </p:anim>
                                    <p:animEffect transition="in" filter="fade">
                                      <p:cBhvr additive="repl">
                                        <p:cTn id="9" dur="500"/>
                                        <p:tgtEl>
                                          <p:spTgt spid="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899592" y="476672"/>
            <a:ext cx="7560840" cy="5688631"/>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Projektodawcy</a:t>
            </a:r>
            <a:endParaRPr lang="pl-PL" sz="2400" b="1" dirty="0">
              <a:solidFill>
                <a:srgbClr val="000000"/>
              </a:solidFill>
            </a:endParaRPr>
          </a:p>
          <a:p>
            <a:pP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p>
          <a:p>
            <a:pPr marL="342900" indent="-342900" algn="just" eaLnBrk="1" hangingPunct="1">
              <a:spcAft>
                <a:spcPts val="1200"/>
              </a:spcAft>
              <a:buClrTx/>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jednostki </a:t>
            </a:r>
            <a:r>
              <a:rPr lang="pl-PL" sz="2200" dirty="0">
                <a:solidFill>
                  <a:schemeClr val="tx1"/>
                </a:solidFill>
              </a:rPr>
              <a:t>samorządu terytorialnego, ich związki </a:t>
            </a:r>
            <a:r>
              <a:rPr lang="pl-PL" sz="2200" dirty="0" smtClean="0">
                <a:solidFill>
                  <a:schemeClr val="tx1"/>
                </a:solidFill>
              </a:rPr>
              <a:t>i stowarzyszenia</a:t>
            </a:r>
            <a:r>
              <a:rPr lang="pl-PL" sz="2200" dirty="0">
                <a:solidFill>
                  <a:schemeClr val="tx1"/>
                </a:solidFill>
              </a:rPr>
              <a:t>, </a:t>
            </a:r>
          </a:p>
          <a:p>
            <a:pPr marL="342900" indent="-342900" algn="just" eaLnBrk="1" hangingPunct="1">
              <a:spcAft>
                <a:spcPts val="1200"/>
              </a:spcAft>
              <a:buClrTx/>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jednostki </a:t>
            </a:r>
            <a:r>
              <a:rPr lang="pl-PL" sz="2200" dirty="0">
                <a:solidFill>
                  <a:schemeClr val="tx1"/>
                </a:solidFill>
              </a:rPr>
              <a:t>organizacyjne jednostek samorządu </a:t>
            </a:r>
            <a:r>
              <a:rPr lang="pl-PL" sz="2200" dirty="0" smtClean="0">
                <a:solidFill>
                  <a:schemeClr val="tx1"/>
                </a:solidFill>
              </a:rPr>
              <a:t>terytorialnego, </a:t>
            </a:r>
            <a:endParaRPr lang="pl-PL" sz="2200" dirty="0">
              <a:solidFill>
                <a:schemeClr val="tx1"/>
              </a:solidFill>
            </a:endParaRPr>
          </a:p>
          <a:p>
            <a:pPr marL="342900" indent="-342900" algn="just" eaLnBrk="1" hangingPunct="1">
              <a:spcAft>
                <a:spcPts val="1200"/>
              </a:spcAft>
              <a:buClrTx/>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podmioty </a:t>
            </a:r>
            <a:r>
              <a:rPr lang="pl-PL" sz="2200" dirty="0">
                <a:solidFill>
                  <a:schemeClr val="tx1"/>
                </a:solidFill>
              </a:rPr>
              <a:t>wymienione w art. 3 ust. 2 i 3 ustawy </a:t>
            </a:r>
            <a:r>
              <a:rPr lang="pl-PL" sz="2200" dirty="0" smtClean="0">
                <a:solidFill>
                  <a:schemeClr val="tx1"/>
                </a:solidFill>
              </a:rPr>
              <a:t>o działalności </a:t>
            </a:r>
            <a:r>
              <a:rPr lang="pl-PL" sz="2200" dirty="0">
                <a:solidFill>
                  <a:schemeClr val="tx1"/>
                </a:solidFill>
              </a:rPr>
              <a:t>pożytku publicznego i o wolontariacie </a:t>
            </a:r>
            <a:r>
              <a:rPr lang="pl-PL" sz="2200" b="1" dirty="0">
                <a:solidFill>
                  <a:schemeClr val="tx1"/>
                </a:solidFill>
              </a:rPr>
              <a:t>statutowo działające </a:t>
            </a:r>
            <a:r>
              <a:rPr lang="pl-PL" sz="2200" b="1" dirty="0" smtClean="0">
                <a:solidFill>
                  <a:schemeClr val="tx1"/>
                </a:solidFill>
              </a:rPr>
              <a:t>w obszarze </a:t>
            </a:r>
            <a:r>
              <a:rPr lang="pl-PL" sz="2200" b="1" dirty="0">
                <a:solidFill>
                  <a:schemeClr val="tx1"/>
                </a:solidFill>
              </a:rPr>
              <a:t>pomocy </a:t>
            </a:r>
            <a:r>
              <a:rPr lang="pl-PL" sz="2200" b="1" dirty="0" smtClean="0">
                <a:solidFill>
                  <a:schemeClr val="tx1"/>
                </a:solidFill>
              </a:rPr>
              <a:t>i integracji </a:t>
            </a:r>
            <a:r>
              <a:rPr lang="pl-PL" sz="2200" b="1" dirty="0">
                <a:solidFill>
                  <a:schemeClr val="tx1"/>
                </a:solidFill>
              </a:rPr>
              <a:t>społecznej oraz działalności leczniczej,</a:t>
            </a:r>
          </a:p>
          <a:p>
            <a:pPr lvl="0" algn="just" defTabSz="914400">
              <a:buClrTx/>
              <a:buSzTx/>
            </a:pPr>
            <a:r>
              <a:rPr lang="pl-PL" b="1" dirty="0" smtClean="0">
                <a:solidFill>
                  <a:schemeClr val="tx1"/>
                </a:solidFill>
                <a:ea typeface="Times New Roman" pitchFamily="18" charset="0"/>
              </a:rPr>
              <a:t>UWAGA</a:t>
            </a:r>
            <a:r>
              <a:rPr lang="pl-PL" b="1" dirty="0">
                <a:solidFill>
                  <a:schemeClr val="tx1"/>
                </a:solidFill>
                <a:ea typeface="Times New Roman" pitchFamily="18" charset="0"/>
              </a:rPr>
              <a:t>!!! </a:t>
            </a:r>
          </a:p>
          <a:p>
            <a:pPr lvl="0" algn="just" defTabSz="914400">
              <a:buClrTx/>
              <a:buSzTx/>
            </a:pPr>
            <a:r>
              <a:rPr lang="pl-PL" dirty="0">
                <a:solidFill>
                  <a:schemeClr val="tx1"/>
                </a:solidFill>
                <a:ea typeface="Times New Roman" pitchFamily="18" charset="0"/>
              </a:rPr>
              <a:t>Należy zwrócić szczególną uwagę na poprawność wpisania nazwy Wnioskodawcy w kontekście nieposiadania przez </a:t>
            </a:r>
            <a:r>
              <a:rPr lang="pl-PL" dirty="0" smtClean="0">
                <a:solidFill>
                  <a:schemeClr val="tx1"/>
                </a:solidFill>
                <a:ea typeface="Times New Roman" pitchFamily="18" charset="0"/>
              </a:rPr>
              <a:t>jednostki organizacyjne JST </a:t>
            </a:r>
            <a:r>
              <a:rPr lang="pl-PL" dirty="0">
                <a:solidFill>
                  <a:schemeClr val="tx1"/>
                </a:solidFill>
                <a:ea typeface="Times New Roman" pitchFamily="18" charset="0"/>
              </a:rPr>
              <a:t>osobowości prawnej oraz poprawność wpisywania danych adresowych, numerów NIP itp.</a:t>
            </a:r>
          </a:p>
          <a:p>
            <a:pPr algn="just" eaLnBrk="1" hangingPunct="1">
              <a:spcAft>
                <a:spcPts val="12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1652471989"/>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764704"/>
            <a:ext cx="8280920" cy="504056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Partnerstwo</a:t>
            </a:r>
            <a:r>
              <a:rPr lang="pl-PL" sz="1600" b="1" dirty="0" smtClean="0">
                <a:solidFill>
                  <a:srgbClr val="000000"/>
                </a:solidFill>
              </a:rPr>
              <a:t> </a:t>
            </a:r>
            <a:r>
              <a:rPr lang="pl-PL" sz="1600" b="1" dirty="0">
                <a:solidFill>
                  <a:srgbClr val="000000"/>
                </a:solidFill>
              </a:rPr>
              <a:t/>
            </a:r>
            <a:br>
              <a:rPr lang="pl-PL" sz="1600" b="1" dirty="0">
                <a:solidFill>
                  <a:srgbClr val="000000"/>
                </a:solidFill>
              </a:rPr>
            </a:br>
            <a:endParaRPr lang="pl-PL" dirty="0"/>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solidFill>
              </a:rPr>
              <a:t>Partnerami w projekcie mogą być </a:t>
            </a:r>
            <a:r>
              <a:rPr lang="pl-PL" sz="2200" u="sng" dirty="0">
                <a:solidFill>
                  <a:schemeClr val="tx1"/>
                </a:solidFill>
              </a:rPr>
              <a:t>wszystkie podmioty uprawnione do ubiegania się o </a:t>
            </a:r>
            <a:r>
              <a:rPr lang="pl-PL" sz="2200" u="sng" dirty="0" smtClean="0">
                <a:solidFill>
                  <a:schemeClr val="tx1"/>
                </a:solidFill>
              </a:rPr>
              <a:t>dofinansowanie</a:t>
            </a:r>
            <a:r>
              <a:rPr lang="pl-PL" sz="2200" dirty="0" smtClean="0">
                <a:solidFill>
                  <a:schemeClr val="tx1"/>
                </a:solidFill>
              </a:rPr>
              <a:t> poza wymienionymi w </a:t>
            </a:r>
            <a:r>
              <a:rPr lang="pl-PL" sz="2200" dirty="0">
                <a:solidFill>
                  <a:schemeClr val="tx1"/>
                </a:solidFill>
              </a:rPr>
              <a:t>punkcie 2.4.2 </a:t>
            </a:r>
            <a:r>
              <a:rPr lang="pl-PL" sz="2200" dirty="0" smtClean="0">
                <a:solidFill>
                  <a:schemeClr val="tx1"/>
                </a:solidFill>
              </a:rPr>
              <a:t>Regulaminu konkursu.</a:t>
            </a:r>
            <a:endParaRPr lang="pl-PL" sz="2200" dirty="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200"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Partner </a:t>
            </a:r>
            <a:r>
              <a:rPr lang="pl-PL" sz="2200" dirty="0">
                <a:solidFill>
                  <a:schemeClr val="tx1"/>
                </a:solidFill>
              </a:rPr>
              <a:t>jest zaangażowany w realizację całego projektu, co oznacza, że uczestniczy również w przygotowaniu wniosku </a:t>
            </a:r>
            <a:r>
              <a:rPr lang="pl-PL" sz="2200" dirty="0" smtClean="0">
                <a:solidFill>
                  <a:schemeClr val="tx1"/>
                </a:solidFill>
              </a:rPr>
              <a:t>o dofinansowanie </a:t>
            </a:r>
            <a:r>
              <a:rPr lang="pl-PL" sz="2200" dirty="0">
                <a:solidFill>
                  <a:schemeClr val="tx1"/>
                </a:solidFill>
              </a:rPr>
              <a:t>projektu </a:t>
            </a:r>
            <a:r>
              <a:rPr lang="pl-PL" sz="2200" dirty="0" smtClean="0">
                <a:solidFill>
                  <a:schemeClr val="tx1"/>
                </a:solidFill>
              </a:rPr>
              <a:t>i zarządzaniu </a:t>
            </a:r>
            <a:r>
              <a:rPr lang="pl-PL" sz="2200" dirty="0">
                <a:solidFill>
                  <a:schemeClr val="tx1"/>
                </a:solidFill>
              </a:rPr>
              <a:t>projektem. P</a:t>
            </a:r>
            <a:r>
              <a:rPr lang="pl-PL" sz="2200" dirty="0" smtClean="0">
                <a:solidFill>
                  <a:schemeClr val="tx1"/>
                </a:solidFill>
              </a:rPr>
              <a:t>artner </a:t>
            </a:r>
            <a:r>
              <a:rPr lang="pl-PL" sz="2200" dirty="0">
                <a:solidFill>
                  <a:schemeClr val="tx1"/>
                </a:solidFill>
              </a:rPr>
              <a:t>może uczestniczyć </a:t>
            </a:r>
            <a:r>
              <a:rPr lang="pl-PL" sz="2200" dirty="0" smtClean="0">
                <a:solidFill>
                  <a:schemeClr val="tx1"/>
                </a:solidFill>
              </a:rPr>
              <a:t>w realizacji </a:t>
            </a:r>
            <a:r>
              <a:rPr lang="pl-PL" sz="2200" dirty="0">
                <a:solidFill>
                  <a:schemeClr val="tx1"/>
                </a:solidFill>
              </a:rPr>
              <a:t>tylko części zadań w projekcie.</a:t>
            </a:r>
            <a:endParaRPr lang="pl-PL" sz="2200" dirty="0" smtClean="0">
              <a:solidFill>
                <a:schemeClr val="tx1"/>
              </a:solidFill>
            </a:endParaRPr>
          </a:p>
          <a:p>
            <a:pP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200"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Odpowiedzialność za prawidłową realizację projektu ponosi</a:t>
            </a:r>
            <a:r>
              <a:rPr lang="pl-PL" sz="2200" b="1" dirty="0" smtClean="0">
                <a:solidFill>
                  <a:schemeClr val="tx1"/>
                </a:solidFill>
              </a:rPr>
              <a:t> </a:t>
            </a:r>
            <a:r>
              <a:rPr lang="pl-PL" sz="2200" b="1" u="sng" dirty="0" smtClean="0">
                <a:solidFill>
                  <a:schemeClr val="tx1"/>
                </a:solidFill>
              </a:rPr>
              <a:t>lider partnerstwa</a:t>
            </a:r>
            <a:r>
              <a:rPr lang="pl-PL" sz="2200" dirty="0" smtClean="0">
                <a:solidFill>
                  <a:schemeClr val="tx1"/>
                </a:solidFill>
              </a:rPr>
              <a:t>.</a:t>
            </a:r>
          </a:p>
          <a:p>
            <a:pP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402234558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764704"/>
            <a:ext cx="8280920" cy="504056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Partnerstwo</a:t>
            </a:r>
            <a:r>
              <a:rPr lang="pl-PL" sz="1600" b="1" dirty="0" smtClean="0">
                <a:solidFill>
                  <a:srgbClr val="000000"/>
                </a:solidFill>
              </a:rPr>
              <a:t> </a:t>
            </a:r>
            <a:r>
              <a:rPr lang="pl-PL" sz="1600" b="1" dirty="0">
                <a:solidFill>
                  <a:srgbClr val="000000"/>
                </a:solidFill>
              </a:rPr>
              <a:t/>
            </a:r>
            <a:br>
              <a:rPr lang="pl-PL" sz="1600" b="1" dirty="0">
                <a:solidFill>
                  <a:srgbClr val="000000"/>
                </a:solidFill>
              </a:rPr>
            </a:br>
            <a:endParaRPr lang="pl-PL" dirty="0"/>
          </a:p>
          <a:p>
            <a:pP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W przypadku projektów partnerskich nie jest dopuszczalne wzajemne zlecanie przez Beneficjenta zakupu towarów lub usług partnerowi i odwrotnie.</a:t>
            </a: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Oznacza to również brak możliwości zatrudnienia personelu partnera do zadań realizowanych przez Beneficjenta i odwrotnie.</a:t>
            </a:r>
            <a:endParaRPr lang="pl-PL" sz="2200" dirty="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200"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Na etapie podpisywania umowy o dofinansowanie Projektodawca jest zobowiązany do przedłożenia do IP potwierdzonej za zgodność z oryginałem kopii umowy/porozumienia o partnerstwie. </a:t>
            </a:r>
            <a:endParaRPr lang="pl-PL" sz="2200" dirty="0">
              <a:solidFill>
                <a:schemeClr val="tx1"/>
              </a:solidFill>
            </a:endParaRPr>
          </a:p>
        </p:txBody>
      </p:sp>
    </p:spTree>
    <p:extLst>
      <p:ext uri="{BB962C8B-B14F-4D97-AF65-F5344CB8AC3E}">
        <p14:creationId xmlns:p14="http://schemas.microsoft.com/office/powerpoint/2010/main" val="114260020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260648"/>
            <a:ext cx="8208912" cy="540060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Grupa docelowa</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600" b="1" dirty="0">
                <a:solidFill>
                  <a:srgbClr val="000000"/>
                </a:solidFill>
              </a:rPr>
              <a:t/>
            </a:r>
            <a:br>
              <a:rPr lang="pl-PL" sz="1600" b="1" dirty="0">
                <a:solidFill>
                  <a:srgbClr val="000000"/>
                </a:solidFill>
              </a:rPr>
            </a:br>
            <a:endParaRPr lang="pl-PL" sz="800" dirty="0"/>
          </a:p>
          <a:p>
            <a:pPr lvl="0" algn="just"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a:solidFill>
                  <a:schemeClr val="tx1">
                    <a:lumMod val="95000"/>
                    <a:lumOff val="5000"/>
                  </a:schemeClr>
                </a:solidFill>
              </a:rPr>
              <a:t>1.	Osoby z niepełnosprawnością </a:t>
            </a:r>
            <a:r>
              <a:rPr lang="pl-PL" sz="2200" dirty="0">
                <a:solidFill>
                  <a:schemeClr val="tx1">
                    <a:lumMod val="95000"/>
                    <a:lumOff val="5000"/>
                  </a:schemeClr>
                </a:solidFill>
              </a:rPr>
              <a:t>– osoby niepełnosprawne </a:t>
            </a:r>
            <a:r>
              <a:rPr lang="pl-PL" sz="2200" dirty="0" smtClean="0">
                <a:solidFill>
                  <a:schemeClr val="tx1">
                    <a:lumMod val="95000"/>
                    <a:lumOff val="5000"/>
                  </a:schemeClr>
                </a:solidFill>
              </a:rPr>
              <a:t>w rozumieniu </a:t>
            </a:r>
            <a:r>
              <a:rPr lang="pl-PL" sz="2200" i="1" dirty="0" smtClean="0">
                <a:solidFill>
                  <a:schemeClr val="tx1">
                    <a:lumMod val="95000"/>
                    <a:lumOff val="5000"/>
                  </a:schemeClr>
                </a:solidFill>
              </a:rPr>
              <a:t>Wytycznych w zakresie realizacji zasady równości szans i niedyskryminacji, w tym dostępności dla osób z niepełnosprawnościami oraz zasady równości szans kobiet i  mężczyzn w ramach funduszy unijnych na lata 2014 – 2020 </a:t>
            </a:r>
            <a:r>
              <a:rPr lang="pl-PL" sz="2200" dirty="0" smtClean="0">
                <a:solidFill>
                  <a:schemeClr val="tx1">
                    <a:lumMod val="95000"/>
                    <a:lumOff val="5000"/>
                  </a:schemeClr>
                </a:solidFill>
              </a:rPr>
              <a:t>lub uczniowie/ dzieci z niepełnosprawnościami w rozumieniu </a:t>
            </a:r>
            <a:r>
              <a:rPr lang="pl-PL" sz="2200" i="1" dirty="0" smtClean="0">
                <a:solidFill>
                  <a:schemeClr val="tx1">
                    <a:lumMod val="95000"/>
                    <a:lumOff val="5000"/>
                  </a:schemeClr>
                </a:solidFill>
              </a:rPr>
              <a:t>Wytycznych w zakresie realizacji przedsięwzięć z udziałem środków EFS w obszarze edukacji na lata 2014-2020</a:t>
            </a:r>
            <a:r>
              <a:rPr lang="pl-PL" sz="2200" dirty="0" smtClean="0">
                <a:solidFill>
                  <a:schemeClr val="tx1">
                    <a:lumMod val="95000"/>
                    <a:lumOff val="5000"/>
                  </a:schemeClr>
                </a:solidFill>
              </a:rPr>
              <a:t>;</a:t>
            </a:r>
            <a:endParaRPr lang="pl-PL" sz="2200" dirty="0">
              <a:solidFill>
                <a:schemeClr val="tx1">
                  <a:lumMod val="95000"/>
                  <a:lumOff val="5000"/>
                </a:schemeClr>
              </a:solidFill>
            </a:endParaRPr>
          </a:p>
          <a:p>
            <a:pPr lvl="0" algn="just"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a:solidFill>
                  <a:schemeClr val="tx1">
                    <a:lumMod val="95000"/>
                    <a:lumOff val="5000"/>
                  </a:schemeClr>
                </a:solidFill>
              </a:rPr>
              <a:t>2.	Rodziny osób niepełnosprawnych, zamieszkujące wspólne gospodarstwo domowe;</a:t>
            </a:r>
          </a:p>
          <a:p>
            <a:pPr lvl="0" algn="just"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a:solidFill>
                  <a:schemeClr val="tx1">
                    <a:lumMod val="95000"/>
                    <a:lumOff val="5000"/>
                  </a:schemeClr>
                </a:solidFill>
              </a:rPr>
              <a:t>3.	Osoby </a:t>
            </a:r>
            <a:r>
              <a:rPr lang="pl-PL" sz="2200" b="1" dirty="0" smtClean="0">
                <a:solidFill>
                  <a:schemeClr val="tx1">
                    <a:lumMod val="95000"/>
                    <a:lumOff val="5000"/>
                  </a:schemeClr>
                </a:solidFill>
              </a:rPr>
              <a:t>starsze/potrzebujące wsparcia w codziennym </a:t>
            </a:r>
            <a:r>
              <a:rPr lang="pl-PL" sz="2200" b="1" dirty="0" smtClean="0">
                <a:solidFill>
                  <a:schemeClr val="tx1"/>
                </a:solidFill>
              </a:rPr>
              <a:t>funkcjonowaniu </a:t>
            </a:r>
            <a:r>
              <a:rPr lang="pl-PL" sz="2200" b="1" dirty="0" smtClean="0">
                <a:solidFill>
                  <a:schemeClr val="tx1">
                    <a:lumMod val="95000"/>
                    <a:lumOff val="5000"/>
                  </a:schemeClr>
                </a:solidFill>
              </a:rPr>
              <a:t>oraz </a:t>
            </a:r>
            <a:r>
              <a:rPr lang="pl-PL" sz="2200" b="1" dirty="0">
                <a:solidFill>
                  <a:schemeClr val="tx1">
                    <a:lumMod val="95000"/>
                    <a:lumOff val="5000"/>
                  </a:schemeClr>
                </a:solidFill>
              </a:rPr>
              <a:t>osoby pełniące funkcje opiekuńcze wobec nich</a:t>
            </a:r>
            <a:r>
              <a:rPr lang="pl-PL" sz="2200" b="1" dirty="0" smtClean="0">
                <a:solidFill>
                  <a:schemeClr val="tx1">
                    <a:lumMod val="95000"/>
                    <a:lumOff val="5000"/>
                  </a:schemeClr>
                </a:solidFill>
              </a:rPr>
              <a:t>.</a:t>
            </a:r>
          </a:p>
          <a:p>
            <a:pPr marL="342900" lvl="0" indent="-342900" algn="just" eaLnBrk="1" hangingPunct="1">
              <a:buClrTx/>
              <a:buAutoNum type="alphaLcParenR" startAt="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lumMod val="95000"/>
                  <a:lumOff val="5000"/>
                </a:schemeClr>
              </a:solidFill>
            </a:endParaRPr>
          </a:p>
          <a:p>
            <a:pPr lvl="0" algn="just"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lumMod val="95000"/>
                  <a:lumOff val="5000"/>
                </a:schemeClr>
              </a:solidFill>
            </a:endParaRPr>
          </a:p>
          <a:p>
            <a:pPr marL="342900" lvl="0" indent="-342900" algn="just" eaLnBrk="1" hangingPunct="1">
              <a:buClrTx/>
              <a:buAutoNum type="alphaLcParenR" startAt="3"/>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lumMod val="95000"/>
                  <a:lumOff val="5000"/>
                </a:schemeClr>
              </a:solidFill>
            </a:endParaRPr>
          </a:p>
          <a:p>
            <a:pPr lvl="0" fontAlgn="auto"/>
            <a:endParaRPr lang="pl-PL" sz="2000" dirty="0" smtClean="0">
              <a:solidFill>
                <a:schemeClr val="tx1">
                  <a:lumMod val="95000"/>
                  <a:lumOff val="5000"/>
                </a:schemeClr>
              </a:solidFill>
            </a:endParaRPr>
          </a:p>
          <a:p>
            <a:pPr lvl="0" fontAlgn="auto"/>
            <a:r>
              <a:rPr lang="pl-PL" dirty="0" smtClean="0">
                <a:solidFill>
                  <a:schemeClr val="tx1">
                    <a:lumMod val="95000"/>
                    <a:lumOff val="5000"/>
                  </a:schemeClr>
                </a:solidFill>
              </a:rPr>
              <a:t>.</a:t>
            </a:r>
            <a:endParaRPr lang="pl-PL" dirty="0">
              <a:solidFill>
                <a:schemeClr val="tx1">
                  <a:lumMod val="95000"/>
                  <a:lumOff val="5000"/>
                </a:schemeClr>
              </a:solidFill>
            </a:endParaRPr>
          </a:p>
          <a:p>
            <a:pPr marL="342900" lvl="0" indent="-342900" algn="just" eaLnBrk="1" hangingPunct="1">
              <a:buClrTx/>
              <a:buFont typeface="+mj-lt"/>
              <a:buAutoNum type="arabicPeriod"/>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smtClean="0">
              <a:solidFill>
                <a:schemeClr val="tx1">
                  <a:lumMod val="95000"/>
                  <a:lumOff val="5000"/>
                </a:schemeClr>
              </a:solidFill>
            </a:endParaRPr>
          </a:p>
          <a:p>
            <a:pPr algn="just"/>
            <a:endParaRPr lang="pl-PL" sz="1600" dirty="0">
              <a:solidFill>
                <a:schemeClr val="tx1"/>
              </a:solidFill>
            </a:endParaRPr>
          </a:p>
          <a:p>
            <a:pP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chemeClr val="tx1"/>
              </a:solidFill>
            </a:endParaRPr>
          </a:p>
        </p:txBody>
      </p:sp>
    </p:spTree>
    <p:extLst>
      <p:ext uri="{BB962C8B-B14F-4D97-AF65-F5344CB8AC3E}">
        <p14:creationId xmlns:p14="http://schemas.microsoft.com/office/powerpoint/2010/main" val="742840389"/>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23528" y="188640"/>
            <a:ext cx="8517578" cy="579306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400" b="1" dirty="0" smtClean="0">
                <a:solidFill>
                  <a:schemeClr val="tx1">
                    <a:lumMod val="95000"/>
                    <a:lumOff val="5000"/>
                  </a:schemeClr>
                </a:solidFill>
              </a:rPr>
              <a:t>Warunki formalne</a:t>
            </a:r>
          </a:p>
          <a:p>
            <a:pPr algn="ctr"/>
            <a:endParaRPr lang="pl-PL" sz="2000" b="1" dirty="0">
              <a:solidFill>
                <a:schemeClr val="tx1">
                  <a:lumMod val="95000"/>
                  <a:lumOff val="5000"/>
                </a:schemeClr>
              </a:solidFill>
            </a:endParaRPr>
          </a:p>
          <a:p>
            <a:pPr lvl="1" algn="just" fontAlgn="auto">
              <a:spcAft>
                <a:spcPts val="600"/>
              </a:spcAft>
              <a:buFont typeface="Arial" pitchFamily="34" charset="0"/>
              <a:buChar char="•"/>
            </a:pPr>
            <a:r>
              <a:rPr lang="pl-PL" sz="2000" dirty="0" smtClean="0">
                <a:solidFill>
                  <a:schemeClr val="tx1">
                    <a:lumMod val="95000"/>
                    <a:lumOff val="5000"/>
                  </a:schemeClr>
                </a:solidFill>
              </a:rPr>
              <a:t>Wniosek </a:t>
            </a:r>
            <a:r>
              <a:rPr lang="pl-PL" sz="2000" dirty="0">
                <a:solidFill>
                  <a:schemeClr val="tx1">
                    <a:lumMod val="95000"/>
                    <a:lumOff val="5000"/>
                  </a:schemeClr>
                </a:solidFill>
              </a:rPr>
              <a:t>został </a:t>
            </a:r>
            <a:r>
              <a:rPr lang="pl-PL" sz="2000" dirty="0" smtClean="0">
                <a:solidFill>
                  <a:schemeClr val="tx1">
                    <a:lumMod val="95000"/>
                    <a:lumOff val="5000"/>
                  </a:schemeClr>
                </a:solidFill>
              </a:rPr>
              <a:t>dostarczony terminowo.</a:t>
            </a:r>
          </a:p>
          <a:p>
            <a:pPr lvl="1" algn="just" fontAlgn="auto">
              <a:spcAft>
                <a:spcPts val="600"/>
              </a:spcAft>
              <a:buFont typeface="Arial" pitchFamily="34" charset="0"/>
              <a:buChar char="•"/>
            </a:pPr>
            <a:r>
              <a:rPr lang="pl-PL" sz="2000" dirty="0" smtClean="0">
                <a:solidFill>
                  <a:schemeClr val="tx1">
                    <a:lumMod val="95000"/>
                    <a:lumOff val="5000"/>
                  </a:schemeClr>
                </a:solidFill>
              </a:rPr>
              <a:t>Wniosek został sporządzony w języku polskim.</a:t>
            </a:r>
          </a:p>
          <a:p>
            <a:pPr lvl="1" algn="just" fontAlgn="auto">
              <a:spcAft>
                <a:spcPts val="600"/>
              </a:spcAft>
              <a:buFont typeface="Arial" pitchFamily="34" charset="0"/>
              <a:buChar char="•"/>
            </a:pPr>
            <a:r>
              <a:rPr lang="pl-PL" sz="2000" dirty="0" smtClean="0">
                <a:solidFill>
                  <a:schemeClr val="tx1"/>
                </a:solidFill>
              </a:rPr>
              <a:t>Została złożona dopuszczalna ilość wniosków – </a:t>
            </a:r>
            <a:r>
              <a:rPr lang="pl-PL" sz="2000" b="1" dirty="0" smtClean="0">
                <a:solidFill>
                  <a:schemeClr val="tx1"/>
                </a:solidFill>
              </a:rPr>
              <a:t>maksymalnie 2</a:t>
            </a:r>
            <a:r>
              <a:rPr lang="pl-PL" sz="2000" dirty="0" smtClean="0">
                <a:solidFill>
                  <a:schemeClr val="tx1"/>
                </a:solidFill>
              </a:rPr>
              <a:t>.</a:t>
            </a:r>
          </a:p>
          <a:p>
            <a:pPr lvl="1" algn="just" fontAlgn="auto">
              <a:spcAft>
                <a:spcPts val="600"/>
              </a:spcAft>
              <a:buFont typeface="Arial" pitchFamily="34" charset="0"/>
              <a:buChar char="•"/>
            </a:pPr>
            <a:r>
              <a:rPr lang="pl-PL" sz="2000" dirty="0" smtClean="0">
                <a:solidFill>
                  <a:schemeClr val="tx1"/>
                </a:solidFill>
              </a:rPr>
              <a:t>Wniosek został złożony w formie papierowej i elektronicznej, na formularzu wskazanym w Regulaminie konkursu.</a:t>
            </a:r>
          </a:p>
          <a:p>
            <a:pPr lvl="1" algn="just" fontAlgn="auto">
              <a:spcAft>
                <a:spcPts val="600"/>
              </a:spcAft>
              <a:buFont typeface="Arial" pitchFamily="34" charset="0"/>
              <a:buChar char="•"/>
            </a:pPr>
            <a:r>
              <a:rPr lang="pl-PL" sz="2000" dirty="0" smtClean="0">
                <a:solidFill>
                  <a:schemeClr val="tx1"/>
                </a:solidFill>
              </a:rPr>
              <a:t>Wniosek w wersji papierowej złożono w dwóch egzemplarzach.</a:t>
            </a:r>
          </a:p>
          <a:p>
            <a:pPr lvl="1" algn="just" fontAlgn="auto">
              <a:spcAft>
                <a:spcPts val="600"/>
              </a:spcAft>
              <a:buFont typeface="Arial" pitchFamily="34" charset="0"/>
              <a:buChar char="•"/>
            </a:pPr>
            <a:r>
              <a:rPr lang="pl-PL" sz="2000" dirty="0">
                <a:solidFill>
                  <a:schemeClr val="tx1">
                    <a:lumMod val="95000"/>
                    <a:lumOff val="5000"/>
                  </a:schemeClr>
                </a:solidFill>
              </a:rPr>
              <a:t>Wersja elektroniczna wniosku jest tożsama z wersją papierową wniosku oraz czy wydruk zawiera wszystkie strony</a:t>
            </a:r>
            <a:r>
              <a:rPr lang="pl-PL" sz="2000" dirty="0" smtClean="0">
                <a:solidFill>
                  <a:schemeClr val="tx1">
                    <a:lumMod val="95000"/>
                    <a:lumOff val="5000"/>
                  </a:schemeClr>
                </a:solidFill>
              </a:rPr>
              <a:t>.</a:t>
            </a:r>
          </a:p>
          <a:p>
            <a:pPr lvl="1" algn="just" fontAlgn="auto">
              <a:spcAft>
                <a:spcPts val="600"/>
              </a:spcAft>
              <a:buFont typeface="Arial" pitchFamily="34" charset="0"/>
              <a:buChar char="•"/>
            </a:pPr>
            <a:r>
              <a:rPr lang="pl-PL" sz="2000" dirty="0" smtClean="0">
                <a:solidFill>
                  <a:schemeClr val="tx1">
                    <a:lumMod val="95000"/>
                    <a:lumOff val="5000"/>
                  </a:schemeClr>
                </a:solidFill>
              </a:rPr>
              <a:t>Wniosek </a:t>
            </a:r>
            <a:r>
              <a:rPr lang="pl-PL" sz="2000" dirty="0">
                <a:solidFill>
                  <a:schemeClr val="tx1">
                    <a:lumMod val="95000"/>
                    <a:lumOff val="5000"/>
                  </a:schemeClr>
                </a:solidFill>
              </a:rPr>
              <a:t>w wersji papierowej został opatrzony podpisami                            i pieczęciami osoby uprawnionej/osób uprawnionych do podejmowania wiążących decyzji w imieniu Wnioskodawcy </a:t>
            </a:r>
            <a:r>
              <a:rPr lang="pl-PL" sz="2000" dirty="0" smtClean="0">
                <a:solidFill>
                  <a:schemeClr val="tx1">
                    <a:lumMod val="95000"/>
                    <a:lumOff val="5000"/>
                  </a:schemeClr>
                </a:solidFill>
              </a:rPr>
              <a:t>i Partnerów </a:t>
            </a:r>
            <a:r>
              <a:rPr lang="pl-PL" sz="2000" dirty="0">
                <a:solidFill>
                  <a:schemeClr val="tx1">
                    <a:lumMod val="95000"/>
                    <a:lumOff val="5000"/>
                  </a:schemeClr>
                </a:solidFill>
              </a:rPr>
              <a:t>(o ile dotyczy).</a:t>
            </a:r>
          </a:p>
          <a:p>
            <a:pPr lvl="1" algn="just" fontAlgn="auto">
              <a:spcAft>
                <a:spcPts val="600"/>
              </a:spcAft>
              <a:buFont typeface="Arial" pitchFamily="34" charset="0"/>
              <a:buChar char="•"/>
            </a:pPr>
            <a:r>
              <a:rPr lang="pl-PL" sz="2000" dirty="0" smtClean="0">
                <a:solidFill>
                  <a:schemeClr val="tx1">
                    <a:lumMod val="95000"/>
                    <a:lumOff val="5000"/>
                  </a:schemeClr>
                </a:solidFill>
              </a:rPr>
              <a:t>Wraz </a:t>
            </a:r>
            <a:r>
              <a:rPr lang="pl-PL" sz="2000" dirty="0">
                <a:solidFill>
                  <a:schemeClr val="tx1">
                    <a:lumMod val="95000"/>
                    <a:lumOff val="5000"/>
                  </a:schemeClr>
                </a:solidFill>
              </a:rPr>
              <a:t>z wnioskiem złożono wszystkie wymagane załączniki zgodnie </a:t>
            </a:r>
            <a:r>
              <a:rPr lang="pl-PL" sz="2000" dirty="0" smtClean="0">
                <a:solidFill>
                  <a:schemeClr val="tx1">
                    <a:lumMod val="95000"/>
                    <a:lumOff val="5000"/>
                  </a:schemeClr>
                </a:solidFill>
              </a:rPr>
              <a:t>z Regulaminem konkursu.</a:t>
            </a:r>
          </a:p>
        </p:txBody>
      </p:sp>
    </p:spTree>
    <p:extLst>
      <p:ext uri="{BB962C8B-B14F-4D97-AF65-F5344CB8AC3E}">
        <p14:creationId xmlns:p14="http://schemas.microsoft.com/office/powerpoint/2010/main" val="196705645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13211" y="188640"/>
            <a:ext cx="8517578" cy="633670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400" b="1" dirty="0" smtClean="0">
                <a:solidFill>
                  <a:schemeClr val="tx1">
                    <a:lumMod val="95000"/>
                    <a:lumOff val="5000"/>
                  </a:schemeClr>
                </a:solidFill>
              </a:rPr>
              <a:t>Ocena formalno-merytoryczna</a:t>
            </a:r>
            <a:endParaRPr lang="pl-PL" sz="1600" b="1" dirty="0">
              <a:solidFill>
                <a:schemeClr val="tx1">
                  <a:lumMod val="95000"/>
                  <a:lumOff val="5000"/>
                </a:schemeClr>
              </a:solidFill>
            </a:endParaRPr>
          </a:p>
          <a:p>
            <a:endParaRPr lang="pl-PL" sz="1000" dirty="0" smtClean="0">
              <a:solidFill>
                <a:schemeClr val="tx1">
                  <a:lumMod val="95000"/>
                  <a:lumOff val="5000"/>
                </a:schemeClr>
              </a:solidFill>
            </a:endParaRPr>
          </a:p>
          <a:p>
            <a:r>
              <a:rPr lang="pl-PL" dirty="0" smtClean="0">
                <a:solidFill>
                  <a:schemeClr val="tx1">
                    <a:lumMod val="95000"/>
                    <a:lumOff val="5000"/>
                  </a:schemeClr>
                </a:solidFill>
              </a:rPr>
              <a:t>obejmuje </a:t>
            </a:r>
            <a:r>
              <a:rPr lang="pl-PL" dirty="0">
                <a:solidFill>
                  <a:schemeClr val="tx1">
                    <a:lumMod val="95000"/>
                    <a:lumOff val="5000"/>
                  </a:schemeClr>
                </a:solidFill>
              </a:rPr>
              <a:t>kolejno sprawdzenie czy wniosek spełnia</a:t>
            </a:r>
            <a:r>
              <a:rPr lang="pl-PL" dirty="0" smtClean="0">
                <a:solidFill>
                  <a:schemeClr val="tx1">
                    <a:lumMod val="95000"/>
                    <a:lumOff val="5000"/>
                  </a:schemeClr>
                </a:solidFill>
              </a:rPr>
              <a:t>:</a:t>
            </a:r>
          </a:p>
          <a:p>
            <a:endParaRPr lang="pl-PL" sz="900" dirty="0">
              <a:solidFill>
                <a:schemeClr val="tx1">
                  <a:lumMod val="95000"/>
                  <a:lumOff val="5000"/>
                </a:schemeClr>
              </a:solidFill>
            </a:endParaRPr>
          </a:p>
          <a:p>
            <a:pPr marL="285750" indent="-285750">
              <a:buFont typeface="Arial" panose="020B0604020202020204" pitchFamily="34" charset="0"/>
              <a:buChar char="•"/>
            </a:pPr>
            <a:r>
              <a:rPr lang="pl-PL" dirty="0" smtClean="0">
                <a:solidFill>
                  <a:schemeClr val="tx1">
                    <a:lumMod val="95000"/>
                    <a:lumOff val="5000"/>
                  </a:schemeClr>
                </a:solidFill>
              </a:rPr>
              <a:t>kryteria </a:t>
            </a:r>
            <a:r>
              <a:rPr lang="pl-PL" dirty="0">
                <a:solidFill>
                  <a:schemeClr val="tx1">
                    <a:lumMod val="95000"/>
                    <a:lumOff val="5000"/>
                  </a:schemeClr>
                </a:solidFill>
              </a:rPr>
              <a:t>ogólne formalne; </a:t>
            </a:r>
          </a:p>
          <a:p>
            <a:pPr marL="285750" indent="-285750">
              <a:buFont typeface="Arial" panose="020B0604020202020204" pitchFamily="34" charset="0"/>
              <a:buChar char="•"/>
            </a:pPr>
            <a:r>
              <a:rPr lang="pl-PL" dirty="0" smtClean="0">
                <a:solidFill>
                  <a:schemeClr val="tx1">
                    <a:lumMod val="95000"/>
                    <a:lumOff val="5000"/>
                  </a:schemeClr>
                </a:solidFill>
              </a:rPr>
              <a:t>kryteria </a:t>
            </a:r>
            <a:r>
              <a:rPr lang="pl-PL" dirty="0">
                <a:solidFill>
                  <a:schemeClr val="tx1">
                    <a:lumMod val="95000"/>
                    <a:lumOff val="5000"/>
                  </a:schemeClr>
                </a:solidFill>
              </a:rPr>
              <a:t>specyficzne dostępu,</a:t>
            </a:r>
          </a:p>
          <a:p>
            <a:pPr marL="285750" indent="-285750">
              <a:buFont typeface="Arial" panose="020B0604020202020204" pitchFamily="34" charset="0"/>
              <a:buChar char="•"/>
            </a:pPr>
            <a:r>
              <a:rPr lang="pl-PL" dirty="0" smtClean="0">
                <a:solidFill>
                  <a:schemeClr val="tx1">
                    <a:lumMod val="95000"/>
                    <a:lumOff val="5000"/>
                  </a:schemeClr>
                </a:solidFill>
              </a:rPr>
              <a:t>kryteria </a:t>
            </a:r>
            <a:r>
              <a:rPr lang="pl-PL" dirty="0">
                <a:solidFill>
                  <a:schemeClr val="tx1">
                    <a:lumMod val="95000"/>
                    <a:lumOff val="5000"/>
                  </a:schemeClr>
                </a:solidFill>
              </a:rPr>
              <a:t>ogólne merytoryczne horyzontalne;</a:t>
            </a:r>
          </a:p>
          <a:p>
            <a:pPr marL="285750" indent="-285750">
              <a:buFont typeface="Arial" panose="020B0604020202020204" pitchFamily="34" charset="0"/>
              <a:buChar char="•"/>
            </a:pPr>
            <a:r>
              <a:rPr lang="pl-PL" dirty="0" smtClean="0">
                <a:solidFill>
                  <a:schemeClr val="tx1">
                    <a:lumMod val="95000"/>
                    <a:lumOff val="5000"/>
                  </a:schemeClr>
                </a:solidFill>
              </a:rPr>
              <a:t>kryteria </a:t>
            </a:r>
            <a:r>
              <a:rPr lang="pl-PL" dirty="0">
                <a:solidFill>
                  <a:schemeClr val="tx1">
                    <a:lumMod val="95000"/>
                    <a:lumOff val="5000"/>
                  </a:schemeClr>
                </a:solidFill>
              </a:rPr>
              <a:t>ogólne merytoryczne;</a:t>
            </a:r>
          </a:p>
          <a:p>
            <a:pPr marL="285750" indent="-285750">
              <a:buFont typeface="Arial" panose="020B0604020202020204" pitchFamily="34" charset="0"/>
              <a:buChar char="•"/>
            </a:pPr>
            <a:r>
              <a:rPr lang="pl-PL" dirty="0" smtClean="0">
                <a:solidFill>
                  <a:schemeClr val="tx1">
                    <a:lumMod val="95000"/>
                    <a:lumOff val="5000"/>
                  </a:schemeClr>
                </a:solidFill>
              </a:rPr>
              <a:t>kryterium </a:t>
            </a:r>
            <a:r>
              <a:rPr lang="pl-PL" dirty="0">
                <a:solidFill>
                  <a:schemeClr val="tx1">
                    <a:lumMod val="95000"/>
                    <a:lumOff val="5000"/>
                  </a:schemeClr>
                </a:solidFill>
              </a:rPr>
              <a:t>merytoryczne premiujące;</a:t>
            </a:r>
          </a:p>
          <a:p>
            <a:pPr marL="285750" indent="-285750">
              <a:buFont typeface="Arial" panose="020B0604020202020204" pitchFamily="34" charset="0"/>
              <a:buChar char="•"/>
            </a:pPr>
            <a:r>
              <a:rPr lang="pl-PL" dirty="0" smtClean="0">
                <a:solidFill>
                  <a:schemeClr val="tx1">
                    <a:lumMod val="95000"/>
                    <a:lumOff val="5000"/>
                  </a:schemeClr>
                </a:solidFill>
              </a:rPr>
              <a:t>kryteria </a:t>
            </a:r>
            <a:r>
              <a:rPr lang="pl-PL" dirty="0">
                <a:solidFill>
                  <a:schemeClr val="tx1">
                    <a:lumMod val="95000"/>
                    <a:lumOff val="5000"/>
                  </a:schemeClr>
                </a:solidFill>
              </a:rPr>
              <a:t>specyficzne premiujące</a:t>
            </a:r>
            <a:r>
              <a:rPr lang="pl-PL" dirty="0" smtClean="0">
                <a:solidFill>
                  <a:schemeClr val="tx1">
                    <a:lumMod val="95000"/>
                    <a:lumOff val="5000"/>
                  </a:schemeClr>
                </a:solidFill>
              </a:rPr>
              <a:t>.</a:t>
            </a:r>
          </a:p>
          <a:p>
            <a:endParaRPr lang="pl-PL" sz="900" dirty="0" smtClean="0">
              <a:solidFill>
                <a:schemeClr val="tx1">
                  <a:lumMod val="95000"/>
                  <a:lumOff val="5000"/>
                </a:schemeClr>
              </a:solidFill>
            </a:endParaRPr>
          </a:p>
          <a:p>
            <a:pPr lvl="0" algn="just"/>
            <a:r>
              <a:rPr lang="pl-PL" dirty="0">
                <a:solidFill>
                  <a:srgbClr val="000000">
                    <a:lumMod val="95000"/>
                    <a:lumOff val="5000"/>
                  </a:srgbClr>
                </a:solidFill>
              </a:rPr>
              <a:t>Spełnienie kryteriów premiujących (kryterium merytorycznego premiującego, kryteriów specyficznych premiujących) nie jest konieczne do przyznania dofinansowania (tj. przyznanie 0 pkt nie powoduje wyłączenia z możliwości uzyskania dofinansowania), niemniej jednak należy pamiętać, że może mieć wpływ na to, czy projekt otrzyma dofinansowanie.</a:t>
            </a:r>
          </a:p>
          <a:p>
            <a:pPr algn="just"/>
            <a:r>
              <a:rPr lang="pl-PL" dirty="0" smtClean="0">
                <a:solidFill>
                  <a:schemeClr val="tx1">
                    <a:lumMod val="95000"/>
                    <a:lumOff val="5000"/>
                  </a:schemeClr>
                </a:solidFill>
              </a:rPr>
              <a:t>W </a:t>
            </a:r>
            <a:r>
              <a:rPr lang="pl-PL" dirty="0">
                <a:solidFill>
                  <a:schemeClr val="tx1">
                    <a:lumMod val="95000"/>
                    <a:lumOff val="5000"/>
                  </a:schemeClr>
                </a:solidFill>
              </a:rPr>
              <a:t>przypadku </a:t>
            </a:r>
            <a:r>
              <a:rPr lang="pl-PL" dirty="0" smtClean="0">
                <a:solidFill>
                  <a:schemeClr val="tx1">
                    <a:lumMod val="95000"/>
                    <a:lumOff val="5000"/>
                  </a:schemeClr>
                </a:solidFill>
              </a:rPr>
              <a:t>negatywnej oceny w zakresie </a:t>
            </a:r>
            <a:r>
              <a:rPr lang="pl-PL" dirty="0">
                <a:solidFill>
                  <a:schemeClr val="tx1">
                    <a:lumMod val="95000"/>
                    <a:lumOff val="5000"/>
                  </a:schemeClr>
                </a:solidFill>
              </a:rPr>
              <a:t>któregokolwiek kryterium – za wyjątkiem kryteriów premiujących </a:t>
            </a:r>
            <a:r>
              <a:rPr lang="pl-PL" dirty="0" smtClean="0">
                <a:solidFill>
                  <a:schemeClr val="tx1">
                    <a:lumMod val="95000"/>
                    <a:lumOff val="5000"/>
                  </a:schemeClr>
                </a:solidFill>
              </a:rPr>
              <a:t>– IOK przekazuje niezwłocznie Wnioskodawcy pismo z wynikiem oceny i informacją o zakończeniu oceny projektu wraz z pouczeniem o możliwości wniesienia protestu.</a:t>
            </a:r>
          </a:p>
          <a:p>
            <a:pPr algn="just"/>
            <a:r>
              <a:rPr lang="pl-PL" dirty="0" smtClean="0">
                <a:solidFill>
                  <a:schemeClr val="tx1">
                    <a:lumMod val="95000"/>
                    <a:lumOff val="5000"/>
                  </a:schemeClr>
                </a:solidFill>
              </a:rPr>
              <a:t>Istnieje możliwość złożenia przez Wnioskodawcę wyjaśnień </a:t>
            </a:r>
            <a:r>
              <a:rPr lang="pl-PL" b="1" dirty="0" smtClean="0">
                <a:solidFill>
                  <a:schemeClr val="tx1">
                    <a:lumMod val="95000"/>
                    <a:lumOff val="5000"/>
                  </a:schemeClr>
                </a:solidFill>
              </a:rPr>
              <a:t>jednorazowo</a:t>
            </a:r>
            <a:r>
              <a:rPr lang="pl-PL" dirty="0" smtClean="0">
                <a:solidFill>
                  <a:schemeClr val="tx1">
                    <a:lumMod val="95000"/>
                    <a:lumOff val="5000"/>
                  </a:schemeClr>
                </a:solidFill>
              </a:rPr>
              <a:t> w odniesieniu do danego kryterium. Wyjaśnienia przedstawione przez Wnioskodawcę nie podlegają uzupełnieniom ani korektom.</a:t>
            </a:r>
            <a:endParaRPr lang="pl-PL" dirty="0">
              <a:solidFill>
                <a:schemeClr val="tx1">
                  <a:lumMod val="95000"/>
                  <a:lumOff val="5000"/>
                </a:schemeClr>
              </a:solidFill>
            </a:endParaRPr>
          </a:p>
          <a:p>
            <a:pPr algn="just"/>
            <a:endParaRPr lang="pl-PL" dirty="0">
              <a:solidFill>
                <a:schemeClr val="tx1">
                  <a:lumMod val="95000"/>
                  <a:lumOff val="5000"/>
                </a:schemeClr>
              </a:solidFill>
            </a:endParaRPr>
          </a:p>
          <a:p>
            <a:pPr algn="ctr"/>
            <a:endParaRPr lang="pl-PL" b="1" dirty="0">
              <a:solidFill>
                <a:schemeClr val="tx1">
                  <a:lumMod val="95000"/>
                  <a:lumOff val="5000"/>
                </a:schemeClr>
              </a:solidFill>
            </a:endParaRPr>
          </a:p>
        </p:txBody>
      </p:sp>
    </p:spTree>
    <p:extLst>
      <p:ext uri="{BB962C8B-B14F-4D97-AF65-F5344CB8AC3E}">
        <p14:creationId xmlns:p14="http://schemas.microsoft.com/office/powerpoint/2010/main" val="160446378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23528" y="188640"/>
            <a:ext cx="8517578" cy="604867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400" b="1" dirty="0" smtClean="0">
                <a:solidFill>
                  <a:schemeClr val="tx1">
                    <a:lumMod val="95000"/>
                    <a:lumOff val="5000"/>
                  </a:schemeClr>
                </a:solidFill>
              </a:rPr>
              <a:t>Kryteria ogólne formalne</a:t>
            </a:r>
            <a:endParaRPr lang="pl-PL" sz="2400" b="1" dirty="0">
              <a:solidFill>
                <a:schemeClr val="tx1">
                  <a:lumMod val="95000"/>
                  <a:lumOff val="5000"/>
                </a:schemeClr>
              </a:solidFill>
            </a:endParaRPr>
          </a:p>
          <a:p>
            <a:pPr algn="ctr"/>
            <a:endParaRPr lang="pl-PL" sz="800" b="1" dirty="0">
              <a:solidFill>
                <a:schemeClr val="tx1">
                  <a:lumMod val="95000"/>
                  <a:lumOff val="5000"/>
                </a:schemeClr>
              </a:solidFill>
            </a:endParaRPr>
          </a:p>
          <a:p>
            <a:pPr lvl="1" algn="just" fontAlgn="auto">
              <a:spcAft>
                <a:spcPts val="1200"/>
              </a:spcAft>
              <a:buFont typeface="Arial" pitchFamily="34" charset="0"/>
              <a:buChar char="•"/>
            </a:pPr>
            <a:r>
              <a:rPr lang="pl-PL" sz="2100" dirty="0" smtClean="0">
                <a:solidFill>
                  <a:schemeClr val="tx1">
                    <a:lumMod val="95000"/>
                    <a:lumOff val="5000"/>
                  </a:schemeClr>
                </a:solidFill>
              </a:rPr>
              <a:t>Kwalifikowalność Wnioskodawcy</a:t>
            </a:r>
          </a:p>
          <a:p>
            <a:pPr lvl="1" algn="just" fontAlgn="auto">
              <a:spcAft>
                <a:spcPts val="1200"/>
              </a:spcAft>
              <a:buFont typeface="Arial" pitchFamily="34" charset="0"/>
              <a:buChar char="•"/>
            </a:pPr>
            <a:r>
              <a:rPr lang="pl-PL" sz="2100" dirty="0">
                <a:solidFill>
                  <a:srgbClr val="000000">
                    <a:lumMod val="95000"/>
                    <a:lumOff val="5000"/>
                  </a:srgbClr>
                </a:solidFill>
              </a:rPr>
              <a:t>Kwalifikowalność partnera/partnerów</a:t>
            </a:r>
          </a:p>
          <a:p>
            <a:pPr lvl="1" algn="just" fontAlgn="auto">
              <a:spcAft>
                <a:spcPts val="1200"/>
              </a:spcAft>
              <a:buFont typeface="Arial" pitchFamily="34" charset="0"/>
              <a:buChar char="•"/>
            </a:pPr>
            <a:r>
              <a:rPr lang="pl-PL" sz="2100" dirty="0">
                <a:solidFill>
                  <a:srgbClr val="000000">
                    <a:lumMod val="95000"/>
                    <a:lumOff val="5000"/>
                  </a:srgbClr>
                </a:solidFill>
              </a:rPr>
              <a:t>Projektodawca w okresie realizacji projektu prowadzi biuro projektu na terenie województwa podkarpackiego</a:t>
            </a:r>
          </a:p>
          <a:p>
            <a:pPr lvl="1" algn="just" fontAlgn="auto">
              <a:spcAft>
                <a:spcPts val="1200"/>
              </a:spcAft>
              <a:buFont typeface="Arial" pitchFamily="34" charset="0"/>
              <a:buChar char="•"/>
            </a:pPr>
            <a:r>
              <a:rPr lang="pl-PL" sz="2100" dirty="0">
                <a:solidFill>
                  <a:srgbClr val="000000">
                    <a:lumMod val="95000"/>
                    <a:lumOff val="5000"/>
                  </a:srgbClr>
                </a:solidFill>
              </a:rPr>
              <a:t>Projekt nie został fizycznie zakończony lub w pełni zrealizowany</a:t>
            </a:r>
          </a:p>
          <a:p>
            <a:pPr lvl="1" algn="just" fontAlgn="auto">
              <a:spcAft>
                <a:spcPts val="1200"/>
              </a:spcAft>
              <a:buFont typeface="Arial" pitchFamily="34" charset="0"/>
              <a:buChar char="•"/>
            </a:pPr>
            <a:r>
              <a:rPr lang="pl-PL" sz="2100" dirty="0">
                <a:solidFill>
                  <a:srgbClr val="000000">
                    <a:lumMod val="95000"/>
                    <a:lumOff val="5000"/>
                  </a:srgbClr>
                </a:solidFill>
              </a:rPr>
              <a:t>Okres realizacji </a:t>
            </a:r>
            <a:r>
              <a:rPr lang="pl-PL" sz="2100" dirty="0" smtClean="0">
                <a:solidFill>
                  <a:srgbClr val="000000">
                    <a:lumMod val="95000"/>
                    <a:lumOff val="5000"/>
                  </a:srgbClr>
                </a:solidFill>
              </a:rPr>
              <a:t>projektu </a:t>
            </a:r>
            <a:r>
              <a:rPr lang="pl-PL" sz="2100" b="1" dirty="0" smtClean="0">
                <a:solidFill>
                  <a:srgbClr val="000000">
                    <a:lumMod val="95000"/>
                    <a:lumOff val="5000"/>
                  </a:srgbClr>
                </a:solidFill>
              </a:rPr>
              <a:t>(19.08.2020 r. – 30.09.2023 r.)</a:t>
            </a:r>
            <a:endParaRPr lang="pl-PL" sz="2100" b="1" dirty="0">
              <a:solidFill>
                <a:schemeClr val="tx1">
                  <a:lumMod val="95000"/>
                  <a:lumOff val="5000"/>
                </a:schemeClr>
              </a:solidFill>
            </a:endParaRPr>
          </a:p>
          <a:p>
            <a:pPr lvl="1" algn="just">
              <a:spcAft>
                <a:spcPts val="1200"/>
              </a:spcAft>
              <a:buFont typeface="Arial" pitchFamily="34" charset="0"/>
              <a:buChar char="•"/>
            </a:pPr>
            <a:r>
              <a:rPr lang="pl-PL" sz="2100" dirty="0" smtClean="0">
                <a:solidFill>
                  <a:schemeClr val="tx1">
                    <a:lumMod val="95000"/>
                    <a:lumOff val="5000"/>
                  </a:schemeClr>
                </a:solidFill>
              </a:rPr>
              <a:t>Zakaz </a:t>
            </a:r>
            <a:r>
              <a:rPr lang="pl-PL" sz="2100" dirty="0">
                <a:solidFill>
                  <a:schemeClr val="tx1">
                    <a:lumMod val="95000"/>
                    <a:lumOff val="5000"/>
                  </a:schemeClr>
                </a:solidFill>
              </a:rPr>
              <a:t>podwójnego </a:t>
            </a:r>
            <a:r>
              <a:rPr lang="pl-PL" sz="2100" dirty="0" smtClean="0">
                <a:solidFill>
                  <a:schemeClr val="tx1">
                    <a:lumMod val="95000"/>
                    <a:lumOff val="5000"/>
                  </a:schemeClr>
                </a:solidFill>
              </a:rPr>
              <a:t>finansowania</a:t>
            </a:r>
          </a:p>
          <a:p>
            <a:pPr lvl="1" algn="just">
              <a:spcAft>
                <a:spcPts val="1200"/>
              </a:spcAft>
              <a:buFont typeface="Arial" pitchFamily="34" charset="0"/>
              <a:buChar char="•"/>
            </a:pPr>
            <a:r>
              <a:rPr lang="pl-PL" sz="2100" dirty="0" smtClean="0">
                <a:solidFill>
                  <a:schemeClr val="tx1">
                    <a:lumMod val="95000"/>
                    <a:lumOff val="5000"/>
                  </a:schemeClr>
                </a:solidFill>
              </a:rPr>
              <a:t>Koszty bezpośrednie </a:t>
            </a:r>
            <a:r>
              <a:rPr lang="pl-PL" sz="2100" i="1" dirty="0" smtClean="0">
                <a:solidFill>
                  <a:schemeClr val="tx1">
                    <a:lumMod val="95000"/>
                    <a:lumOff val="5000"/>
                  </a:schemeClr>
                </a:solidFill>
              </a:rPr>
              <a:t>są/nie są </a:t>
            </a:r>
            <a:r>
              <a:rPr lang="pl-PL" sz="2100" dirty="0" smtClean="0">
                <a:solidFill>
                  <a:schemeClr val="tx1">
                    <a:lumMod val="95000"/>
                    <a:lumOff val="5000"/>
                  </a:schemeClr>
                </a:solidFill>
              </a:rPr>
              <a:t>rozliczane w całości kwotami ryczałtowymi określonymi przez beneficjenta</a:t>
            </a:r>
          </a:p>
          <a:p>
            <a:pPr marL="457200" lvl="1" indent="0" algn="just">
              <a:spcAft>
                <a:spcPts val="1200"/>
              </a:spcAft>
            </a:pPr>
            <a:r>
              <a:rPr lang="pl-PL" sz="1700" b="1" u="sng" dirty="0" smtClean="0">
                <a:solidFill>
                  <a:schemeClr val="tx1">
                    <a:lumMod val="95000"/>
                    <a:lumOff val="5000"/>
                  </a:schemeClr>
                </a:solidFill>
              </a:rPr>
              <a:t>Konkurs nr 49</a:t>
            </a:r>
            <a:r>
              <a:rPr lang="pl-PL" sz="1700" b="1" dirty="0" smtClean="0">
                <a:solidFill>
                  <a:schemeClr val="tx1">
                    <a:lumMod val="95000"/>
                    <a:lumOff val="5000"/>
                  </a:schemeClr>
                </a:solidFill>
              </a:rPr>
              <a:t> </a:t>
            </a:r>
            <a:r>
              <a:rPr lang="pl-PL" sz="1700" dirty="0" smtClean="0">
                <a:solidFill>
                  <a:schemeClr val="tx1">
                    <a:lumMod val="95000"/>
                    <a:lumOff val="5000"/>
                  </a:schemeClr>
                </a:solidFill>
              </a:rPr>
              <a:t>– rozliczanie kosztów bezpośrednich </a:t>
            </a:r>
            <a:r>
              <a:rPr lang="pl-PL" sz="1700" dirty="0">
                <a:solidFill>
                  <a:schemeClr val="tx1">
                    <a:lumMod val="95000"/>
                    <a:lumOff val="5000"/>
                  </a:schemeClr>
                </a:solidFill>
              </a:rPr>
              <a:t>kwotami </a:t>
            </a:r>
            <a:r>
              <a:rPr lang="pl-PL" sz="1700" dirty="0" smtClean="0">
                <a:solidFill>
                  <a:schemeClr val="tx1">
                    <a:lumMod val="95000"/>
                    <a:lumOff val="5000"/>
                  </a:schemeClr>
                </a:solidFill>
              </a:rPr>
              <a:t>ryczałtowymi</a:t>
            </a:r>
          </a:p>
          <a:p>
            <a:pPr marL="457200" lvl="1" indent="0" algn="just">
              <a:spcAft>
                <a:spcPts val="1200"/>
              </a:spcAft>
            </a:pPr>
            <a:r>
              <a:rPr lang="pl-PL" sz="1700" b="1" u="sng" dirty="0" smtClean="0">
                <a:solidFill>
                  <a:schemeClr val="tx1">
                    <a:lumMod val="95000"/>
                    <a:lumOff val="5000"/>
                  </a:schemeClr>
                </a:solidFill>
              </a:rPr>
              <a:t>Konkurs </a:t>
            </a:r>
            <a:r>
              <a:rPr lang="pl-PL" sz="1700" b="1" u="sng" dirty="0">
                <a:solidFill>
                  <a:schemeClr val="tx1">
                    <a:lumMod val="95000"/>
                    <a:lumOff val="5000"/>
                  </a:schemeClr>
                </a:solidFill>
              </a:rPr>
              <a:t>nr </a:t>
            </a:r>
            <a:r>
              <a:rPr lang="pl-PL" sz="1700" b="1" u="sng" dirty="0" smtClean="0">
                <a:solidFill>
                  <a:schemeClr val="tx1">
                    <a:lumMod val="95000"/>
                    <a:lumOff val="5000"/>
                  </a:schemeClr>
                </a:solidFill>
              </a:rPr>
              <a:t>50</a:t>
            </a:r>
            <a:r>
              <a:rPr lang="pl-PL" sz="1700" dirty="0" smtClean="0">
                <a:solidFill>
                  <a:schemeClr val="tx1">
                    <a:lumMod val="95000"/>
                    <a:lumOff val="5000"/>
                  </a:schemeClr>
                </a:solidFill>
              </a:rPr>
              <a:t> </a:t>
            </a:r>
            <a:r>
              <a:rPr lang="pl-PL" sz="1700" dirty="0">
                <a:solidFill>
                  <a:schemeClr val="tx1">
                    <a:lumMod val="95000"/>
                    <a:lumOff val="5000"/>
                  </a:schemeClr>
                </a:solidFill>
              </a:rPr>
              <a:t>– rozliczanie kosztów bezpośrednich </a:t>
            </a:r>
            <a:r>
              <a:rPr lang="pl-PL" sz="1700" dirty="0" smtClean="0">
                <a:solidFill>
                  <a:schemeClr val="tx1">
                    <a:lumMod val="95000"/>
                    <a:lumOff val="5000"/>
                  </a:schemeClr>
                </a:solidFill>
              </a:rPr>
              <a:t>na podstawie rzeczywistych wydatków</a:t>
            </a:r>
            <a:endParaRPr lang="pl-PL" sz="1700" dirty="0">
              <a:solidFill>
                <a:schemeClr val="tx1">
                  <a:lumMod val="95000"/>
                  <a:lumOff val="5000"/>
                </a:schemeClr>
              </a:solidFill>
            </a:endParaRPr>
          </a:p>
          <a:p>
            <a:pPr marL="457200" lvl="1" indent="0" algn="just">
              <a:spcAft>
                <a:spcPts val="1200"/>
              </a:spcAft>
            </a:pPr>
            <a:endParaRPr lang="pl-PL" sz="1700" dirty="0">
              <a:solidFill>
                <a:schemeClr val="tx1">
                  <a:lumMod val="95000"/>
                  <a:lumOff val="5000"/>
                </a:schemeClr>
              </a:solidFill>
            </a:endParaRPr>
          </a:p>
        </p:txBody>
      </p:sp>
    </p:spTree>
    <p:extLst>
      <p:ext uri="{BB962C8B-B14F-4D97-AF65-F5344CB8AC3E}">
        <p14:creationId xmlns:p14="http://schemas.microsoft.com/office/powerpoint/2010/main" val="3253051246"/>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77084"/>
            <a:ext cx="9144000" cy="876300"/>
          </a:xfrm>
          <a:prstGeom prst="rect">
            <a:avLst/>
          </a:prstGeom>
          <a:noFill/>
          <a:ln w="9525">
            <a:noFill/>
            <a:round/>
            <a:headEnd/>
            <a:tailEnd/>
          </a:ln>
          <a:effectLst/>
        </p:spPr>
      </p:pic>
      <p:sp>
        <p:nvSpPr>
          <p:cNvPr id="33795" name="AutoShape 3"/>
          <p:cNvSpPr>
            <a:spLocks noChangeArrowheads="1"/>
          </p:cNvSpPr>
          <p:nvPr/>
        </p:nvSpPr>
        <p:spPr bwMode="auto">
          <a:xfrm>
            <a:off x="349215" y="476672"/>
            <a:ext cx="8517578" cy="550041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marL="342900" indent="-342900" algn="ctr"/>
            <a:r>
              <a:rPr lang="pl-PL" sz="2400" b="1" dirty="0" smtClean="0">
                <a:solidFill>
                  <a:schemeClr val="tx1">
                    <a:lumMod val="95000"/>
                    <a:lumOff val="5000"/>
                  </a:schemeClr>
                </a:solidFill>
              </a:rPr>
              <a:t>Specyficzne </a:t>
            </a:r>
            <a:r>
              <a:rPr lang="pl-PL" sz="2400" b="1" dirty="0">
                <a:solidFill>
                  <a:schemeClr val="tx1">
                    <a:lumMod val="95000"/>
                    <a:lumOff val="5000"/>
                  </a:schemeClr>
                </a:solidFill>
              </a:rPr>
              <a:t>kryteria </a:t>
            </a:r>
            <a:r>
              <a:rPr lang="pl-PL" sz="2400" b="1" dirty="0" smtClean="0">
                <a:solidFill>
                  <a:schemeClr val="tx1">
                    <a:lumMod val="95000"/>
                    <a:lumOff val="5000"/>
                  </a:schemeClr>
                </a:solidFill>
              </a:rPr>
              <a:t>dostępu</a:t>
            </a:r>
          </a:p>
          <a:p>
            <a:pPr marL="342900" indent="-342900" algn="ctr"/>
            <a:endParaRPr lang="pl-PL" sz="1600" b="1" dirty="0">
              <a:solidFill>
                <a:schemeClr val="tx1">
                  <a:lumMod val="95000"/>
                  <a:lumOff val="5000"/>
                </a:schemeClr>
              </a:solidFill>
            </a:endParaRPr>
          </a:p>
          <a:p>
            <a:pPr marL="342900" indent="-342900" algn="just">
              <a:spcAft>
                <a:spcPts val="600"/>
              </a:spcAft>
              <a:buAutoNum type="arabicPeriod"/>
            </a:pPr>
            <a:r>
              <a:rPr lang="pl-PL" sz="2000" dirty="0"/>
              <a:t>Projekt prowadzi do zwiększenia liczby miejsc świadczenia usług opiekuńczych i/lub asystenckich w społeczności lokalnej oraz liczby osób objętych usługami opiekuńczymi i/lub asystenckimi świadczonymi w społeczności lokalnej przez danego Beneficjenta </a:t>
            </a:r>
            <a:r>
              <a:rPr lang="pl-PL" sz="2000" dirty="0" smtClean="0"/>
              <a:t>w stosunku </a:t>
            </a:r>
            <a:r>
              <a:rPr lang="pl-PL" sz="2000" dirty="0"/>
              <a:t>do danych z roku poprzedzającego rok złożenia wniosku o dofinansowanie projektu. W przypadku kontynuacji projektu zwiększenie liczby miejsc i liczby osób ma nastąpić w stosunku do danych na dzień złożenia wniosku o dofinansowanie w ramach niniejszego konkursu</a:t>
            </a:r>
            <a:r>
              <a:rPr lang="pl-PL" sz="2000" dirty="0" smtClean="0"/>
              <a:t>.</a:t>
            </a:r>
          </a:p>
          <a:p>
            <a:pPr marL="342900" indent="-342900" algn="just">
              <a:spcAft>
                <a:spcPts val="600"/>
              </a:spcAft>
              <a:buAutoNum type="arabicPeriod"/>
            </a:pPr>
            <a:r>
              <a:rPr lang="pl-PL" sz="2000" dirty="0"/>
              <a:t>W przypadku realizowania w ramach projektu usług asystenckich i/lub opiekuńczych Beneficjent zapewnia trwałość miejsc świadczenia ww. usług po zakończeniu projektu przez okres odpowiadający co najmniej okresowi realizacji projektu, przy czym jeśli projekt trwa krócej niż 24 miesiące </a:t>
            </a:r>
            <a:r>
              <a:rPr lang="pl-PL" sz="2000" dirty="0" smtClean="0"/>
              <a:t>okres </a:t>
            </a:r>
            <a:r>
              <a:rPr lang="pl-PL" sz="2000" dirty="0"/>
              <a:t>trwałości nie może być krótszy niż 2 lata.</a:t>
            </a:r>
            <a:endParaRPr lang="pl-PL" sz="2000" dirty="0">
              <a:solidFill>
                <a:schemeClr val="tx1">
                  <a:lumMod val="95000"/>
                  <a:lumOff val="5000"/>
                </a:schemeClr>
              </a:solidFill>
            </a:endParaRPr>
          </a:p>
        </p:txBody>
      </p:sp>
      <p:sp>
        <p:nvSpPr>
          <p:cNvPr id="23556" name="Rectangle 4"/>
          <p:cNvSpPr>
            <a:spLocks noChangeArrowheads="1"/>
          </p:cNvSpPr>
          <p:nvPr/>
        </p:nvSpPr>
        <p:spPr bwMode="auto">
          <a:xfrm>
            <a:off x="755576" y="3377316"/>
            <a:ext cx="7704856" cy="738640"/>
          </a:xfrm>
          <a:prstGeom prst="rect">
            <a:avLst/>
          </a:prstGeom>
          <a:noFill/>
          <a:ln w="9525">
            <a:noFill/>
            <a:miter lim="800000"/>
            <a:headEnd/>
            <a:tailEnd/>
          </a:ln>
          <a:effectLst/>
        </p:spPr>
        <p:txBody>
          <a:bodyPr vert="horz" wrap="square" lIns="457056" tIns="38088" rIns="91440" bIns="38088"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pl-PL" sz="1600" b="0" i="0" u="none" strike="noStrike" cap="none" normalizeH="0" baseline="0" dirty="0" smtClean="0">
              <a:ln>
                <a:noFill/>
              </a:ln>
              <a:solidFill>
                <a:schemeClr val="tx1"/>
              </a:solidFill>
              <a:effectLs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900" b="0" i="0" u="none" strike="noStrike" cap="none" normalizeH="0" baseline="0" dirty="0" smtClean="0">
                <a:ln>
                  <a:noFill/>
                </a:ln>
                <a:solidFill>
                  <a:schemeClr val="tx1"/>
                </a:solidFill>
                <a:effectLst/>
                <a:latin typeface="Arial" pitchFamily="34" charset="0"/>
              </a:rPr>
              <a:t/>
            </a:r>
            <a:br>
              <a:rPr kumimoji="0" lang="pl-PL" sz="900" b="0" i="0" u="none" strike="noStrike" cap="none" normalizeH="0" baseline="0" dirty="0" smtClean="0">
                <a:ln>
                  <a:noFill/>
                </a:ln>
                <a:solidFill>
                  <a:schemeClr val="tx1"/>
                </a:solidFill>
                <a:effectLst/>
                <a:latin typeface="Arial" pitchFamily="34" charset="0"/>
              </a:rPr>
            </a:br>
            <a:endParaRPr kumimoji="0" lang="pl-PL" sz="1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846167295"/>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49215" y="620688"/>
            <a:ext cx="8517578" cy="536101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marL="342900" indent="-342900" algn="ctr"/>
            <a:r>
              <a:rPr lang="pl-PL" sz="2400" b="1" dirty="0" smtClean="0">
                <a:solidFill>
                  <a:schemeClr val="tx1">
                    <a:lumMod val="95000"/>
                    <a:lumOff val="5000"/>
                  </a:schemeClr>
                </a:solidFill>
              </a:rPr>
              <a:t>Specyficzne </a:t>
            </a:r>
            <a:r>
              <a:rPr lang="pl-PL" sz="2400" b="1" dirty="0">
                <a:solidFill>
                  <a:schemeClr val="tx1">
                    <a:lumMod val="95000"/>
                    <a:lumOff val="5000"/>
                  </a:schemeClr>
                </a:solidFill>
              </a:rPr>
              <a:t>kryteria </a:t>
            </a:r>
            <a:r>
              <a:rPr lang="pl-PL" sz="2400" b="1" dirty="0" smtClean="0">
                <a:solidFill>
                  <a:schemeClr val="tx1">
                    <a:lumMod val="95000"/>
                    <a:lumOff val="5000"/>
                  </a:schemeClr>
                </a:solidFill>
              </a:rPr>
              <a:t>dostępu c.d.</a:t>
            </a:r>
          </a:p>
          <a:p>
            <a:pPr marL="342900" indent="-342900" algn="ctr"/>
            <a:endParaRPr lang="pl-PL" sz="1600" b="1" dirty="0">
              <a:solidFill>
                <a:schemeClr val="tx1">
                  <a:lumMod val="95000"/>
                  <a:lumOff val="5000"/>
                </a:schemeClr>
              </a:solidFill>
            </a:endParaRPr>
          </a:p>
          <a:p>
            <a:pPr marL="457200" indent="-457200" algn="just">
              <a:spcAft>
                <a:spcPts val="600"/>
              </a:spcAft>
              <a:buFont typeface="+mj-lt"/>
              <a:buAutoNum type="arabicPeriod" startAt="3"/>
            </a:pPr>
            <a:r>
              <a:rPr lang="pl-PL" sz="2000" dirty="0"/>
              <a:t>Okres finansowania ze środków EFS miejsc świadczenia usług opiekuńczych i asystenckich, w ramach danego projektu nie trwa dłużej niż 3 lata</a:t>
            </a:r>
            <a:r>
              <a:rPr lang="pl-PL" sz="2000" dirty="0" smtClean="0"/>
              <a:t>.</a:t>
            </a:r>
          </a:p>
          <a:p>
            <a:pPr marL="457200" indent="-457200" algn="just">
              <a:spcAft>
                <a:spcPts val="600"/>
              </a:spcAft>
              <a:buFont typeface="+mj-lt"/>
              <a:buAutoNum type="arabicPeriod" startAt="3"/>
            </a:pPr>
            <a:r>
              <a:rPr lang="pl-PL" sz="2000" dirty="0"/>
              <a:t>W przypadku realizacji wsparcia w formie usług opiekuńczych i/lub asystenckich Beneficjent na etapie rekrutacji preferuje osoby, których dochód nie przekracza 150% właściwego kryterium dochodowego (na osobę samotnie gospodarującą lub na osobę </a:t>
            </a:r>
            <a:r>
              <a:rPr lang="pl-PL" sz="2000" dirty="0" smtClean="0"/>
              <a:t>w rodzinie</a:t>
            </a:r>
            <a:r>
              <a:rPr lang="pl-PL" sz="2000" dirty="0"/>
              <a:t>), o którym mowa w ustawie z dnia 12 marca 2004 r. o pomocy społecznej</a:t>
            </a:r>
            <a:r>
              <a:rPr lang="pl-PL" sz="2000" dirty="0" smtClean="0"/>
              <a:t>.</a:t>
            </a:r>
          </a:p>
          <a:p>
            <a:pPr marL="457200" indent="-457200" algn="just">
              <a:spcAft>
                <a:spcPts val="600"/>
              </a:spcAft>
              <a:buFont typeface="+mj-lt"/>
              <a:buAutoNum type="arabicPeriod" startAt="3"/>
            </a:pPr>
            <a:r>
              <a:rPr lang="pl-PL" sz="2000" dirty="0"/>
              <a:t>Projekt przewiduje częściową odpłatność uczestników, których dochód przekracza 150% kryterium dochodowego pomocy społecznej, za wszystkie realizowane w ramach projektu usługi.</a:t>
            </a:r>
            <a:endParaRPr lang="pl-PL" sz="2000" dirty="0" smtClean="0">
              <a:solidFill>
                <a:schemeClr val="tx1"/>
              </a:solidFill>
            </a:endParaRPr>
          </a:p>
        </p:txBody>
      </p:sp>
      <p:sp>
        <p:nvSpPr>
          <p:cNvPr id="23556" name="Rectangle 4"/>
          <p:cNvSpPr>
            <a:spLocks noChangeArrowheads="1"/>
          </p:cNvSpPr>
          <p:nvPr/>
        </p:nvSpPr>
        <p:spPr bwMode="auto">
          <a:xfrm>
            <a:off x="755576" y="3377316"/>
            <a:ext cx="7704856" cy="738640"/>
          </a:xfrm>
          <a:prstGeom prst="rect">
            <a:avLst/>
          </a:prstGeom>
          <a:noFill/>
          <a:ln w="9525">
            <a:noFill/>
            <a:miter lim="800000"/>
            <a:headEnd/>
            <a:tailEnd/>
          </a:ln>
          <a:effectLst/>
        </p:spPr>
        <p:txBody>
          <a:bodyPr vert="horz" wrap="square" lIns="457056" tIns="38088" rIns="91440" bIns="38088"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pl-PL" sz="1600" b="0" i="0" u="none" strike="noStrike" cap="none" normalizeH="0" baseline="0" dirty="0" smtClean="0">
              <a:ln>
                <a:noFill/>
              </a:ln>
              <a:solidFill>
                <a:schemeClr val="tx1"/>
              </a:solidFill>
              <a:effectLs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900" b="0" i="0" u="none" strike="noStrike" cap="none" normalizeH="0" baseline="0" dirty="0" smtClean="0">
                <a:ln>
                  <a:noFill/>
                </a:ln>
                <a:solidFill>
                  <a:schemeClr val="tx1"/>
                </a:solidFill>
                <a:effectLst/>
                <a:latin typeface="Arial" pitchFamily="34" charset="0"/>
              </a:rPr>
              <a:t/>
            </a:r>
            <a:br>
              <a:rPr kumimoji="0" lang="pl-PL" sz="900" b="0" i="0" u="none" strike="noStrike" cap="none" normalizeH="0" baseline="0" dirty="0" smtClean="0">
                <a:ln>
                  <a:noFill/>
                </a:ln>
                <a:solidFill>
                  <a:schemeClr val="tx1"/>
                </a:solidFill>
                <a:effectLst/>
                <a:latin typeface="Arial" pitchFamily="34" charset="0"/>
              </a:rPr>
            </a:br>
            <a:endParaRPr kumimoji="0" lang="pl-PL" sz="1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379582805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49215" y="620688"/>
            <a:ext cx="8517578" cy="561662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marL="342900" indent="-342900" algn="ctr"/>
            <a:r>
              <a:rPr lang="pl-PL" sz="2400" b="1" dirty="0" smtClean="0">
                <a:solidFill>
                  <a:schemeClr val="tx1">
                    <a:lumMod val="95000"/>
                    <a:lumOff val="5000"/>
                  </a:schemeClr>
                </a:solidFill>
              </a:rPr>
              <a:t>Specyficzne </a:t>
            </a:r>
            <a:r>
              <a:rPr lang="pl-PL" sz="2400" b="1" dirty="0">
                <a:solidFill>
                  <a:schemeClr val="tx1">
                    <a:lumMod val="95000"/>
                    <a:lumOff val="5000"/>
                  </a:schemeClr>
                </a:solidFill>
              </a:rPr>
              <a:t>kryteria </a:t>
            </a:r>
            <a:r>
              <a:rPr lang="pl-PL" sz="2400" b="1" dirty="0" smtClean="0">
                <a:solidFill>
                  <a:schemeClr val="tx1">
                    <a:lumMod val="95000"/>
                    <a:lumOff val="5000"/>
                  </a:schemeClr>
                </a:solidFill>
              </a:rPr>
              <a:t>dostępu c.d.</a:t>
            </a:r>
          </a:p>
          <a:p>
            <a:pPr marL="342900" indent="-342900" algn="ctr"/>
            <a:endParaRPr lang="pl-PL" sz="1400" b="1" dirty="0" smtClean="0">
              <a:solidFill>
                <a:schemeClr val="tx1">
                  <a:lumMod val="95000"/>
                  <a:lumOff val="5000"/>
                </a:schemeClr>
              </a:solidFill>
            </a:endParaRPr>
          </a:p>
          <a:p>
            <a:pPr marL="342900" indent="-342900" algn="just">
              <a:spcAft>
                <a:spcPts val="600"/>
              </a:spcAft>
              <a:buFont typeface="+mj-lt"/>
              <a:buAutoNum type="arabicPeriod" startAt="6"/>
            </a:pPr>
            <a:r>
              <a:rPr lang="pl-PL" sz="2000" dirty="0"/>
              <a:t>W przypadku realizacji wsparcia w formie usług opiekuńczych projekt zakłada tworzenie nowych miejsc świadczenia ww. usług wyłącznie poza systemem opieki instytucjonalnej</a:t>
            </a:r>
            <a:r>
              <a:rPr lang="pl-PL" sz="2000" dirty="0" smtClean="0"/>
              <a:t>.</a:t>
            </a:r>
          </a:p>
          <a:p>
            <a:pPr marL="342900" indent="-342900" algn="just">
              <a:spcAft>
                <a:spcPts val="600"/>
              </a:spcAft>
              <a:buFont typeface="+mj-lt"/>
              <a:buAutoNum type="arabicPeriod" startAt="6"/>
            </a:pPr>
            <a:r>
              <a:rPr lang="pl-PL" sz="2000" dirty="0">
                <a:solidFill>
                  <a:schemeClr val="tx1">
                    <a:lumMod val="95000"/>
                    <a:lumOff val="5000"/>
                  </a:schemeClr>
                </a:solidFill>
              </a:rPr>
              <a:t>Beneficjent na etapie rekrutacji preferuje wszystkie z niżej wymienionych grup</a:t>
            </a:r>
            <a:r>
              <a:rPr lang="pl-PL" sz="2000" dirty="0" smtClean="0">
                <a:solidFill>
                  <a:schemeClr val="tx1">
                    <a:lumMod val="95000"/>
                    <a:lumOff val="5000"/>
                  </a:schemeClr>
                </a:solidFill>
              </a:rPr>
              <a:t>:</a:t>
            </a:r>
          </a:p>
          <a:p>
            <a:pPr marL="342900" indent="-342900" algn="just">
              <a:spcAft>
                <a:spcPts val="600"/>
              </a:spcAft>
              <a:buFont typeface="Wingdings" panose="05000000000000000000" pitchFamily="2" charset="2"/>
              <a:buChar char="Ø"/>
            </a:pPr>
            <a:r>
              <a:rPr lang="pl-PL" sz="2000" dirty="0">
                <a:solidFill>
                  <a:schemeClr val="tx1">
                    <a:lumMod val="95000"/>
                    <a:lumOff val="5000"/>
                  </a:schemeClr>
                </a:solidFill>
              </a:rPr>
              <a:t>osoby doświadczające wielokrotnego wykluczenia,</a:t>
            </a:r>
          </a:p>
          <a:p>
            <a:pPr marL="342900" indent="-342900" algn="just">
              <a:spcAft>
                <a:spcPts val="600"/>
              </a:spcAft>
              <a:buFont typeface="Wingdings" panose="05000000000000000000" pitchFamily="2" charset="2"/>
              <a:buChar char="Ø"/>
            </a:pPr>
            <a:r>
              <a:rPr lang="pl-PL" sz="2000" dirty="0" smtClean="0">
                <a:solidFill>
                  <a:schemeClr val="tx1">
                    <a:lumMod val="95000"/>
                    <a:lumOff val="5000"/>
                  </a:schemeClr>
                </a:solidFill>
              </a:rPr>
              <a:t>osoby </a:t>
            </a:r>
            <a:r>
              <a:rPr lang="pl-PL" sz="2000" dirty="0">
                <a:solidFill>
                  <a:schemeClr val="tx1">
                    <a:lumMod val="95000"/>
                    <a:lumOff val="5000"/>
                  </a:schemeClr>
                </a:solidFill>
              </a:rPr>
              <a:t>o znacznym lub umiarkowanym stopniu niepełnosprawności,</a:t>
            </a:r>
          </a:p>
          <a:p>
            <a:pPr marL="342900" indent="-342900" algn="just">
              <a:spcAft>
                <a:spcPts val="600"/>
              </a:spcAft>
              <a:buFont typeface="Wingdings" panose="05000000000000000000" pitchFamily="2" charset="2"/>
              <a:buChar char="Ø"/>
            </a:pPr>
            <a:r>
              <a:rPr lang="pl-PL" sz="2000" dirty="0" smtClean="0">
                <a:solidFill>
                  <a:schemeClr val="tx1">
                    <a:lumMod val="95000"/>
                    <a:lumOff val="5000"/>
                  </a:schemeClr>
                </a:solidFill>
              </a:rPr>
              <a:t>osoby </a:t>
            </a:r>
            <a:r>
              <a:rPr lang="pl-PL" sz="2000" dirty="0">
                <a:solidFill>
                  <a:schemeClr val="tx1">
                    <a:lumMod val="95000"/>
                    <a:lumOff val="5000"/>
                  </a:schemeClr>
                </a:solidFill>
              </a:rPr>
              <a:t>z niepełnosprawnością sprzężoną oraz osoby z zaburzeniami psychicznymi, w tym osoby z niepełnosprawnością intelektualną </a:t>
            </a:r>
            <a:r>
              <a:rPr lang="pl-PL" sz="2000" dirty="0" smtClean="0">
                <a:solidFill>
                  <a:schemeClr val="tx1">
                    <a:lumMod val="95000"/>
                    <a:lumOff val="5000"/>
                  </a:schemeClr>
                </a:solidFill>
              </a:rPr>
              <a:t>i osoby </a:t>
            </a:r>
            <a:r>
              <a:rPr lang="pl-PL" sz="2000" dirty="0">
                <a:solidFill>
                  <a:schemeClr val="tx1">
                    <a:lumMod val="95000"/>
                    <a:lumOff val="5000"/>
                  </a:schemeClr>
                </a:solidFill>
              </a:rPr>
              <a:t>z całościowymi zaburzeniami rozwojowymi</a:t>
            </a:r>
          </a:p>
          <a:p>
            <a:pPr marL="342900" indent="-342900" algn="just">
              <a:spcAft>
                <a:spcPts val="600"/>
              </a:spcAft>
              <a:buFont typeface="Wingdings" panose="05000000000000000000" pitchFamily="2" charset="2"/>
              <a:buChar char="Ø"/>
            </a:pPr>
            <a:r>
              <a:rPr lang="pl-PL" sz="2000" dirty="0" smtClean="0">
                <a:solidFill>
                  <a:schemeClr val="tx1">
                    <a:lumMod val="95000"/>
                    <a:lumOff val="5000"/>
                  </a:schemeClr>
                </a:solidFill>
              </a:rPr>
              <a:t>osoby </a:t>
            </a:r>
            <a:r>
              <a:rPr lang="pl-PL" sz="2000" dirty="0">
                <a:solidFill>
                  <a:schemeClr val="tx1">
                    <a:lumMod val="95000"/>
                    <a:lumOff val="5000"/>
                  </a:schemeClr>
                </a:solidFill>
              </a:rPr>
              <a:t>korzystające z PO PŻ (a zakres wsparcia dla tych osób lub rodzin nie będzie powielał działań, które dana osoba lub rodzina otrzymała lub otrzymuje z PO PŻ w ramach działań towarzyszących, </a:t>
            </a:r>
            <a:r>
              <a:rPr lang="pl-PL" sz="2000" dirty="0" smtClean="0">
                <a:solidFill>
                  <a:schemeClr val="tx1">
                    <a:lumMod val="95000"/>
                    <a:lumOff val="5000"/>
                  </a:schemeClr>
                </a:solidFill>
              </a:rPr>
              <a:t>o których </a:t>
            </a:r>
            <a:r>
              <a:rPr lang="pl-PL" sz="2000" dirty="0">
                <a:solidFill>
                  <a:schemeClr val="tx1">
                    <a:lumMod val="95000"/>
                    <a:lumOff val="5000"/>
                  </a:schemeClr>
                </a:solidFill>
              </a:rPr>
              <a:t>mowa w PO PŻ</a:t>
            </a:r>
            <a:r>
              <a:rPr lang="pl-PL" sz="2000" dirty="0" smtClean="0">
                <a:solidFill>
                  <a:schemeClr val="tx1">
                    <a:lumMod val="95000"/>
                    <a:lumOff val="5000"/>
                  </a:schemeClr>
                </a:solidFill>
              </a:rPr>
              <a:t>).</a:t>
            </a:r>
            <a:endParaRPr lang="pl-PL" b="1" dirty="0">
              <a:solidFill>
                <a:schemeClr val="tx1">
                  <a:lumMod val="95000"/>
                  <a:lumOff val="5000"/>
                </a:schemeClr>
              </a:solidFill>
            </a:endParaRPr>
          </a:p>
          <a:p>
            <a:pPr marL="342900" indent="-342900" algn="just">
              <a:spcAft>
                <a:spcPts val="600"/>
              </a:spcAft>
              <a:buFont typeface="+mj-lt"/>
              <a:buAutoNum type="arabicPeriod" startAt="6"/>
            </a:pPr>
            <a:endParaRPr lang="pl-PL" dirty="0" smtClean="0">
              <a:solidFill>
                <a:schemeClr val="tx1">
                  <a:lumMod val="95000"/>
                  <a:lumOff val="5000"/>
                </a:schemeClr>
              </a:solidFill>
            </a:endParaRPr>
          </a:p>
        </p:txBody>
      </p:sp>
      <p:sp>
        <p:nvSpPr>
          <p:cNvPr id="23556" name="Rectangle 4"/>
          <p:cNvSpPr>
            <a:spLocks noChangeArrowheads="1"/>
          </p:cNvSpPr>
          <p:nvPr/>
        </p:nvSpPr>
        <p:spPr bwMode="auto">
          <a:xfrm>
            <a:off x="755576" y="3377316"/>
            <a:ext cx="7704856" cy="738640"/>
          </a:xfrm>
          <a:prstGeom prst="rect">
            <a:avLst/>
          </a:prstGeom>
          <a:noFill/>
          <a:ln w="9525">
            <a:noFill/>
            <a:miter lim="800000"/>
            <a:headEnd/>
            <a:tailEnd/>
          </a:ln>
          <a:effectLst/>
        </p:spPr>
        <p:txBody>
          <a:bodyPr vert="horz" wrap="square" lIns="457056" tIns="38088" rIns="91440" bIns="38088"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pl-PL" sz="1600" b="0" i="0" u="none" strike="noStrike" cap="none" normalizeH="0" baseline="0" dirty="0" smtClean="0">
              <a:ln>
                <a:noFill/>
              </a:ln>
              <a:solidFill>
                <a:schemeClr val="tx1"/>
              </a:solidFill>
              <a:effectLs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900" b="0" i="0" u="none" strike="noStrike" cap="none" normalizeH="0" baseline="0" dirty="0" smtClean="0">
                <a:ln>
                  <a:noFill/>
                </a:ln>
                <a:solidFill>
                  <a:schemeClr val="tx1"/>
                </a:solidFill>
                <a:effectLst/>
                <a:latin typeface="Arial" pitchFamily="34" charset="0"/>
              </a:rPr>
              <a:t/>
            </a:r>
            <a:br>
              <a:rPr kumimoji="0" lang="pl-PL" sz="900" b="0" i="0" u="none" strike="noStrike" cap="none" normalizeH="0" baseline="0" dirty="0" smtClean="0">
                <a:ln>
                  <a:noFill/>
                </a:ln>
                <a:solidFill>
                  <a:schemeClr val="tx1"/>
                </a:solidFill>
                <a:effectLst/>
                <a:latin typeface="Arial" pitchFamily="34" charset="0"/>
              </a:rPr>
            </a:br>
            <a:endParaRPr kumimoji="0" lang="pl-PL" sz="1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4226123012"/>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755576" y="548680"/>
            <a:ext cx="7632848" cy="525658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600" b="1" dirty="0" smtClean="0">
                <a:solidFill>
                  <a:srgbClr val="000000"/>
                </a:solidFill>
              </a:rPr>
              <a:t>Działanie 8.3 </a:t>
            </a:r>
            <a:r>
              <a:rPr lang="pl-PL" sz="1600" b="1" dirty="0" smtClean="0">
                <a:solidFill>
                  <a:srgbClr val="000000"/>
                </a:solidFill>
              </a:rPr>
              <a:t/>
            </a:r>
            <a:br>
              <a:rPr lang="pl-PL" sz="1600" b="1" dirty="0" smtClean="0">
                <a:solidFill>
                  <a:srgbClr val="000000"/>
                </a:solidFill>
              </a:rPr>
            </a:br>
            <a:endParaRPr lang="pl-PL" sz="1600" b="1" dirty="0">
              <a:solidFill>
                <a:srgbClr val="000000"/>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Zwiększenie dostępu do usług społecznych i zdrowotnych</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smtClean="0">
                <a:solidFill>
                  <a:schemeClr val="tx1"/>
                </a:solidFill>
              </a:rPr>
              <a:t>Cel szczegółowy konkursów:</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Zwiększenie dostępności usług społecznych, w szczególności usług środowiskowych, opiekuńczych oraz usług wsparcia rodziny i pieczy zastępczej dla osób zagrożonych ubóstwem lub wykluczeniem społecznym</a:t>
            </a:r>
            <a:endParaRPr lang="pl-PL" sz="2200"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smtClean="0">
                <a:solidFill>
                  <a:schemeClr val="tx1"/>
                </a:solidFill>
              </a:rPr>
              <a:t>Kwota dofinansowania na konkursy:</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9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smtClean="0">
                <a:solidFill>
                  <a:schemeClr val="tx1"/>
                </a:solidFill>
              </a:rPr>
              <a:t>15 000 000,00 zł</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Konkurs nr 49 – 1 500 000,00 zł</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solidFill>
              </a:rPr>
              <a:t>Konkurs nr </a:t>
            </a:r>
            <a:r>
              <a:rPr lang="pl-PL" sz="2200" dirty="0" smtClean="0">
                <a:solidFill>
                  <a:schemeClr val="tx1"/>
                </a:solidFill>
              </a:rPr>
              <a:t>50 </a:t>
            </a:r>
            <a:r>
              <a:rPr lang="pl-PL" sz="2200" dirty="0">
                <a:solidFill>
                  <a:schemeClr val="tx1"/>
                </a:solidFill>
              </a:rPr>
              <a:t>– </a:t>
            </a:r>
            <a:r>
              <a:rPr lang="pl-PL" sz="2200" dirty="0" smtClean="0">
                <a:solidFill>
                  <a:schemeClr val="tx1"/>
                </a:solidFill>
              </a:rPr>
              <a:t>13 </a:t>
            </a:r>
            <a:r>
              <a:rPr lang="pl-PL" sz="2200" dirty="0">
                <a:solidFill>
                  <a:schemeClr val="tx1"/>
                </a:solidFill>
              </a:rPr>
              <a:t>500 000,00 zł</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solidFill>
            </a:endParaRPr>
          </a:p>
        </p:txBody>
      </p:sp>
    </p:spTree>
    <p:extLst>
      <p:ext uri="{BB962C8B-B14F-4D97-AF65-F5344CB8AC3E}">
        <p14:creationId xmlns:p14="http://schemas.microsoft.com/office/powerpoint/2010/main" val="399087129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49215" y="620688"/>
            <a:ext cx="8517578" cy="489654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marL="342900" indent="-342900" algn="ctr"/>
            <a:r>
              <a:rPr lang="pl-PL" sz="2400" b="1" dirty="0" smtClean="0">
                <a:solidFill>
                  <a:schemeClr val="tx1">
                    <a:lumMod val="95000"/>
                    <a:lumOff val="5000"/>
                  </a:schemeClr>
                </a:solidFill>
              </a:rPr>
              <a:t>Specyficzne </a:t>
            </a:r>
            <a:r>
              <a:rPr lang="pl-PL" sz="2400" b="1" dirty="0">
                <a:solidFill>
                  <a:schemeClr val="tx1">
                    <a:lumMod val="95000"/>
                    <a:lumOff val="5000"/>
                  </a:schemeClr>
                </a:solidFill>
              </a:rPr>
              <a:t>kryteria </a:t>
            </a:r>
            <a:r>
              <a:rPr lang="pl-PL" sz="2400" b="1" dirty="0" smtClean="0">
                <a:solidFill>
                  <a:schemeClr val="tx1">
                    <a:lumMod val="95000"/>
                    <a:lumOff val="5000"/>
                  </a:schemeClr>
                </a:solidFill>
              </a:rPr>
              <a:t>dostępu c.d.</a:t>
            </a:r>
          </a:p>
          <a:p>
            <a:pPr marL="342900" indent="-342900" algn="ctr"/>
            <a:endParaRPr lang="pl-PL" sz="1400" b="1" dirty="0" smtClean="0">
              <a:solidFill>
                <a:schemeClr val="tx1">
                  <a:lumMod val="95000"/>
                  <a:lumOff val="5000"/>
                </a:schemeClr>
              </a:solidFill>
            </a:endParaRPr>
          </a:p>
          <a:p>
            <a:pPr marL="457200" indent="-457200" algn="just">
              <a:spcAft>
                <a:spcPts val="600"/>
              </a:spcAft>
              <a:buFont typeface="+mj-lt"/>
              <a:buAutoNum type="arabicPeriod" startAt="8"/>
            </a:pPr>
            <a:r>
              <a:rPr lang="pl-PL" sz="2000" dirty="0"/>
              <a:t>W przypadku tworzenia w ramach projektu miejsc opieki dla osób </a:t>
            </a:r>
            <a:r>
              <a:rPr lang="pl-PL" sz="2000" dirty="0" smtClean="0"/>
              <a:t>potrzebujących wsparcia w codziennym funkcjonowaniu </a:t>
            </a:r>
            <a:r>
              <a:rPr lang="pl-PL" sz="2000" dirty="0"/>
              <a:t>w nowo tworzonych lub istniejących ośrodkach zapewniających opiekę całodobową Wnioskodawca zapewnia przestrzeganie standardów wynikających z zapisów rozdziału </a:t>
            </a:r>
            <a:r>
              <a:rPr lang="pl-PL" sz="2000" dirty="0" smtClean="0"/>
              <a:t>3 ustawy </a:t>
            </a:r>
            <a:r>
              <a:rPr lang="pl-PL" sz="2000" dirty="0"/>
              <a:t>z dnia 12 marca 2004 r. </a:t>
            </a:r>
            <a:r>
              <a:rPr lang="pl-PL" sz="2000" dirty="0" smtClean="0"/>
              <a:t>o pomocy społecznej.</a:t>
            </a:r>
          </a:p>
          <a:p>
            <a:pPr marL="457200" indent="-457200" algn="just">
              <a:spcAft>
                <a:spcPts val="600"/>
              </a:spcAft>
              <a:buFont typeface="+mj-lt"/>
              <a:buAutoNum type="arabicPeriod" startAt="8"/>
            </a:pPr>
            <a:r>
              <a:rPr lang="pl-PL" sz="2000" dirty="0" smtClean="0"/>
              <a:t>Średni </a:t>
            </a:r>
            <a:r>
              <a:rPr lang="pl-PL" sz="2000" dirty="0"/>
              <a:t>koszt utworzenia jednego miejsca:</a:t>
            </a:r>
          </a:p>
          <a:p>
            <a:pPr marL="342900" indent="-342900" algn="just">
              <a:spcAft>
                <a:spcPts val="600"/>
              </a:spcAft>
              <a:buFont typeface="Wingdings" panose="05000000000000000000" pitchFamily="2" charset="2"/>
              <a:buChar char="Ø"/>
            </a:pPr>
            <a:r>
              <a:rPr lang="pl-PL" sz="2000" dirty="0">
                <a:solidFill>
                  <a:schemeClr val="tx1">
                    <a:lumMod val="95000"/>
                    <a:lumOff val="5000"/>
                  </a:schemeClr>
                </a:solidFill>
              </a:rPr>
              <a:t>w Dziennym Domu Pomocy nie przekracza kwoty 8 400,00 zł,</a:t>
            </a:r>
          </a:p>
          <a:p>
            <a:pPr marL="342900" indent="-342900" algn="just">
              <a:spcAft>
                <a:spcPts val="600"/>
              </a:spcAft>
              <a:buFont typeface="Wingdings" panose="05000000000000000000" pitchFamily="2" charset="2"/>
              <a:buChar char="Ø"/>
            </a:pPr>
            <a:r>
              <a:rPr lang="pl-PL" sz="2000" dirty="0">
                <a:solidFill>
                  <a:schemeClr val="tx1">
                    <a:lumMod val="95000"/>
                    <a:lumOff val="5000"/>
                  </a:schemeClr>
                </a:solidFill>
              </a:rPr>
              <a:t>w Klubie Seniora nie przekracza kwoty 3 700,00 zł.</a:t>
            </a:r>
          </a:p>
          <a:p>
            <a:pPr marL="457200" indent="-457200" algn="just">
              <a:spcAft>
                <a:spcPts val="600"/>
              </a:spcAft>
              <a:buFont typeface="+mj-lt"/>
              <a:buAutoNum type="arabicPeriod" startAt="10"/>
            </a:pPr>
            <a:r>
              <a:rPr lang="pl-PL" sz="2000" dirty="0"/>
              <a:t>W ramach projektu tworzony jest jeden Dom Opieki Dziennej lub całodobowej.</a:t>
            </a:r>
          </a:p>
        </p:txBody>
      </p:sp>
      <p:sp>
        <p:nvSpPr>
          <p:cNvPr id="23556" name="Rectangle 4"/>
          <p:cNvSpPr>
            <a:spLocks noChangeArrowheads="1"/>
          </p:cNvSpPr>
          <p:nvPr/>
        </p:nvSpPr>
        <p:spPr bwMode="auto">
          <a:xfrm>
            <a:off x="755576" y="3377316"/>
            <a:ext cx="7704856" cy="738640"/>
          </a:xfrm>
          <a:prstGeom prst="rect">
            <a:avLst/>
          </a:prstGeom>
          <a:noFill/>
          <a:ln w="9525">
            <a:noFill/>
            <a:miter lim="800000"/>
            <a:headEnd/>
            <a:tailEnd/>
          </a:ln>
          <a:effectLst/>
        </p:spPr>
        <p:txBody>
          <a:bodyPr vert="horz" wrap="square" lIns="457056" tIns="38088" rIns="91440" bIns="38088"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pl-PL" sz="1600" b="0" i="0" u="none" strike="noStrike" cap="none" normalizeH="0" baseline="0" dirty="0" smtClean="0">
              <a:ln>
                <a:noFill/>
              </a:ln>
              <a:solidFill>
                <a:schemeClr val="tx1"/>
              </a:solidFill>
              <a:effectLst/>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pl-PL" sz="900" b="0" i="0" u="none" strike="noStrike" cap="none" normalizeH="0" baseline="0" dirty="0" smtClean="0">
                <a:ln>
                  <a:noFill/>
                </a:ln>
                <a:solidFill>
                  <a:schemeClr val="tx1"/>
                </a:solidFill>
                <a:effectLst/>
                <a:latin typeface="Arial" pitchFamily="34" charset="0"/>
              </a:rPr>
              <a:t/>
            </a:r>
            <a:br>
              <a:rPr kumimoji="0" lang="pl-PL" sz="900" b="0" i="0" u="none" strike="noStrike" cap="none" normalizeH="0" baseline="0" dirty="0" smtClean="0">
                <a:ln>
                  <a:noFill/>
                </a:ln>
                <a:solidFill>
                  <a:schemeClr val="tx1"/>
                </a:solidFill>
                <a:effectLst/>
                <a:latin typeface="Arial" pitchFamily="34" charset="0"/>
              </a:rPr>
            </a:br>
            <a:endParaRPr kumimoji="0" lang="pl-PL" sz="1800" b="0" i="0" u="none" strike="noStrike" cap="none" normalizeH="0" baseline="0" dirty="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505171638"/>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548680"/>
            <a:ext cx="8316416" cy="587117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000" b="1" dirty="0" smtClean="0">
              <a:solidFill>
                <a:schemeClr val="tx1">
                  <a:lumMod val="95000"/>
                  <a:lumOff val="5000"/>
                </a:schemeClr>
              </a:solidFill>
            </a:endParaRPr>
          </a:p>
          <a:p>
            <a:pPr algn="ctr"/>
            <a:r>
              <a:rPr lang="pl-PL" sz="2400" b="1" dirty="0" smtClean="0">
                <a:solidFill>
                  <a:schemeClr val="tx1"/>
                </a:solidFill>
              </a:rPr>
              <a:t>Kryteria ogólne merytoryczne horyzontalne</a:t>
            </a:r>
          </a:p>
          <a:p>
            <a:pPr algn="ctr"/>
            <a:endParaRPr lang="pl-PL" sz="2000" b="1" dirty="0">
              <a:solidFill>
                <a:schemeClr val="tx1"/>
              </a:solidFill>
            </a:endParaRPr>
          </a:p>
          <a:p>
            <a:pPr marL="269875" lvl="1" indent="-269875" algn="just" fontAlgn="auto">
              <a:spcAft>
                <a:spcPts val="600"/>
              </a:spcAft>
              <a:buFont typeface="Arial" pitchFamily="34" charset="0"/>
              <a:buChar char="•"/>
            </a:pPr>
            <a:r>
              <a:rPr lang="pl-PL" dirty="0">
                <a:solidFill>
                  <a:schemeClr val="tx1"/>
                </a:solidFill>
              </a:rPr>
              <a:t>Projekt jest zgodny z właściwymi politykami i zasadami unijnymi </a:t>
            </a:r>
            <a:r>
              <a:rPr lang="pl-PL" dirty="0" smtClean="0">
                <a:solidFill>
                  <a:schemeClr val="tx1"/>
                </a:solidFill>
              </a:rPr>
              <a:t>(</a:t>
            </a:r>
            <a:r>
              <a:rPr lang="pl-PL" dirty="0">
                <a:solidFill>
                  <a:schemeClr val="tx1"/>
                </a:solidFill>
              </a:rPr>
              <a:t>w tym: zasadą równości szans kobiet i mężczyzn - w oparciu o standard minimum, zasadą równości szans i niedyskryminacji w tym dostępności dla osób </a:t>
            </a:r>
            <a:r>
              <a:rPr lang="pl-PL" dirty="0" smtClean="0">
                <a:solidFill>
                  <a:schemeClr val="tx1"/>
                </a:solidFill>
              </a:rPr>
              <a:t>z niepełnosprawnościami </a:t>
            </a:r>
            <a:r>
              <a:rPr lang="pl-PL" dirty="0">
                <a:solidFill>
                  <a:schemeClr val="tx1"/>
                </a:solidFill>
              </a:rPr>
              <a:t>i zasadą zrównoważonego rozwoju) oraz prawodawstwem unijnym.</a:t>
            </a:r>
          </a:p>
          <a:p>
            <a:pPr marL="269875" lvl="1" indent="-269875" algn="just" fontAlgn="auto">
              <a:spcAft>
                <a:spcPts val="600"/>
              </a:spcAft>
              <a:buFont typeface="Arial" pitchFamily="34" charset="0"/>
              <a:buChar char="•"/>
            </a:pPr>
            <a:r>
              <a:rPr lang="pl-PL" dirty="0">
                <a:solidFill>
                  <a:schemeClr val="tx1"/>
                </a:solidFill>
              </a:rPr>
              <a:t>Nie stwierdzono w Projekcie niezgodności z prawodawstwem krajowym, </a:t>
            </a:r>
            <a:r>
              <a:rPr lang="pl-PL" dirty="0" smtClean="0">
                <a:solidFill>
                  <a:schemeClr val="tx1"/>
                </a:solidFill>
              </a:rPr>
              <a:t>w tym </a:t>
            </a:r>
            <a:r>
              <a:rPr lang="pl-PL" dirty="0">
                <a:solidFill>
                  <a:schemeClr val="tx1"/>
                </a:solidFill>
              </a:rPr>
              <a:t>przepisami dotyczącymi pomocy publicznej</a:t>
            </a:r>
            <a:r>
              <a:rPr lang="pl-PL" dirty="0" smtClean="0">
                <a:solidFill>
                  <a:schemeClr val="tx1"/>
                </a:solidFill>
              </a:rPr>
              <a:t>.</a:t>
            </a:r>
          </a:p>
          <a:p>
            <a:pPr marL="269875" lvl="1" indent="-269875" algn="just" fontAlgn="auto">
              <a:spcAft>
                <a:spcPts val="600"/>
              </a:spcAft>
              <a:buFont typeface="Arial" pitchFamily="34" charset="0"/>
              <a:buChar char="•"/>
            </a:pPr>
            <a:r>
              <a:rPr lang="pl-PL" dirty="0">
                <a:solidFill>
                  <a:schemeClr val="tx1"/>
                </a:solidFill>
              </a:rPr>
              <a:t>Projekt jest zgodny z RPO WP 2014-2020, SZOOP RPO WP 2014-2020 </a:t>
            </a:r>
            <a:r>
              <a:rPr lang="pl-PL" dirty="0" smtClean="0">
                <a:solidFill>
                  <a:schemeClr val="tx1"/>
                </a:solidFill>
              </a:rPr>
              <a:t>i wytycznymi </a:t>
            </a:r>
            <a:r>
              <a:rPr lang="pl-PL" dirty="0">
                <a:solidFill>
                  <a:schemeClr val="tx1"/>
                </a:solidFill>
              </a:rPr>
              <a:t>ministra właściwego ds. rozwoju regionalnego</a:t>
            </a:r>
            <a:r>
              <a:rPr lang="pl-PL" dirty="0" smtClean="0">
                <a:solidFill>
                  <a:schemeClr val="tx1"/>
                </a:solidFill>
              </a:rPr>
              <a:t>.</a:t>
            </a:r>
          </a:p>
          <a:p>
            <a:pPr marL="269875" lvl="1" indent="-269875" algn="just" fontAlgn="auto">
              <a:spcAft>
                <a:spcPts val="600"/>
              </a:spcAft>
              <a:buFont typeface="Arial" pitchFamily="34" charset="0"/>
              <a:buChar char="•"/>
            </a:pPr>
            <a:r>
              <a:rPr lang="pl-PL" dirty="0" smtClean="0">
                <a:solidFill>
                  <a:schemeClr val="tx1"/>
                </a:solidFill>
              </a:rPr>
              <a:t>Projekt </a:t>
            </a:r>
            <a:r>
              <a:rPr lang="pl-PL" dirty="0">
                <a:solidFill>
                  <a:schemeClr val="tx1"/>
                </a:solidFill>
              </a:rPr>
              <a:t>skierowany jest do grup docelowych pochodzących z obszaru województwa podkarpackiego.</a:t>
            </a:r>
          </a:p>
          <a:p>
            <a:pPr marL="342900" indent="-342900" algn="just"/>
            <a:endParaRPr lang="pl-PL" sz="1600" b="1" dirty="0">
              <a:solidFill>
                <a:schemeClr val="tx1"/>
              </a:solidFill>
            </a:endParaRPr>
          </a:p>
          <a:p>
            <a:pPr marL="0" lvl="4" indent="0" algn="just"/>
            <a:endParaRPr lang="pl-PL" sz="1600" b="1" dirty="0">
              <a:solidFill>
                <a:srgbClr val="FF0000"/>
              </a:solidFill>
            </a:endParaRPr>
          </a:p>
          <a:p>
            <a:pPr marL="0" lvl="4" indent="0" algn="just"/>
            <a:endParaRPr lang="pl-PL" sz="1600" dirty="0" smtClean="0">
              <a:solidFill>
                <a:schemeClr val="tx1">
                  <a:lumMod val="95000"/>
                  <a:lumOff val="5000"/>
                </a:schemeClr>
              </a:solidFill>
              <a:ea typeface="Times New Roman" pitchFamily="18" charset="0"/>
            </a:endParaRPr>
          </a:p>
          <a:p>
            <a:pPr marL="0" lvl="4" indent="0" algn="just"/>
            <a:endParaRPr lang="pl-PL" sz="1600" dirty="0" smtClean="0">
              <a:solidFill>
                <a:schemeClr val="tx1">
                  <a:lumMod val="95000"/>
                  <a:lumOff val="5000"/>
                </a:schemeClr>
              </a:solidFill>
              <a:ea typeface="Times New Roman" pitchFamily="18" charset="0"/>
            </a:endParaRPr>
          </a:p>
          <a:p>
            <a:pPr algn="just"/>
            <a:endParaRPr lang="pl-PL" sz="1600" b="1" u="sng" dirty="0" smtClean="0">
              <a:solidFill>
                <a:schemeClr val="tx1">
                  <a:lumMod val="95000"/>
                  <a:lumOff val="5000"/>
                </a:schemeClr>
              </a:solidFill>
            </a:endParaRPr>
          </a:p>
          <a:p>
            <a:pPr algn="just"/>
            <a:endParaRPr lang="pl-PL" sz="1600" b="1" u="sng" dirty="0" smtClean="0">
              <a:solidFill>
                <a:schemeClr val="tx1">
                  <a:lumMod val="95000"/>
                  <a:lumOff val="5000"/>
                </a:schemeClr>
              </a:solidFill>
            </a:endParaRPr>
          </a:p>
          <a:p>
            <a:pPr algn="just"/>
            <a:endParaRPr lang="pl-PL" sz="1600" b="1" u="sng" dirty="0">
              <a:solidFill>
                <a:schemeClr val="tx1">
                  <a:lumMod val="95000"/>
                  <a:lumOff val="5000"/>
                </a:schemeClr>
              </a:solidFill>
            </a:endParaRPr>
          </a:p>
        </p:txBody>
      </p:sp>
    </p:spTree>
    <p:extLst>
      <p:ext uri="{BB962C8B-B14F-4D97-AF65-F5344CB8AC3E}">
        <p14:creationId xmlns:p14="http://schemas.microsoft.com/office/powerpoint/2010/main" val="2111718173"/>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179512" y="332656"/>
            <a:ext cx="8712968" cy="652534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spcAft>
                <a:spcPts val="1800"/>
              </a:spcAft>
            </a:pPr>
            <a:r>
              <a:rPr lang="pl-PL" sz="2400" b="1" dirty="0">
                <a:solidFill>
                  <a:schemeClr val="tx1"/>
                </a:solidFill>
              </a:rPr>
              <a:t>Kryteria ogólne </a:t>
            </a:r>
            <a:r>
              <a:rPr lang="pl-PL" sz="2400" b="1" dirty="0" smtClean="0">
                <a:solidFill>
                  <a:schemeClr val="tx1"/>
                </a:solidFill>
              </a:rPr>
              <a:t>merytoryczne</a:t>
            </a:r>
            <a:endParaRPr lang="pl-PL" sz="2400" b="1" dirty="0">
              <a:solidFill>
                <a:schemeClr val="tx1"/>
              </a:solidFill>
            </a:endParaRPr>
          </a:p>
          <a:p>
            <a:pPr marL="285750" indent="-285750" algn="just" fontAlgn="auto">
              <a:spcAft>
                <a:spcPts val="600"/>
              </a:spcAft>
              <a:buFont typeface="Arial" panose="020B0604020202020204" pitchFamily="34" charset="0"/>
              <a:buChar char="•"/>
            </a:pPr>
            <a:r>
              <a:rPr lang="pl-PL" dirty="0" smtClean="0">
                <a:solidFill>
                  <a:schemeClr val="tx1"/>
                </a:solidFill>
              </a:rPr>
              <a:t>Zgodność projektu z właściwym celem szczegółowym/celami szczegółowymi RPO WP 2014-2020, w tym planowane do osiągnięcia rezultaty (adekwatność doboru, założona wartość docelowa oraz rzetelność sposobu pomiaru).</a:t>
            </a:r>
          </a:p>
          <a:p>
            <a:pPr marL="285750" indent="-285750" algn="just" fontAlgn="auto">
              <a:spcAft>
                <a:spcPts val="600"/>
              </a:spcAft>
              <a:buFont typeface="Arial" panose="020B0604020202020204" pitchFamily="34" charset="0"/>
              <a:buChar char="•"/>
            </a:pPr>
            <a:r>
              <a:rPr lang="pl-PL" dirty="0" smtClean="0">
                <a:solidFill>
                  <a:schemeClr val="tx1"/>
                </a:solidFill>
              </a:rPr>
              <a:t>Zasadność realizacji projektu w kontekście problemów grupy docelowej, które ma rozwiązać lub złagodzić jego realizacja.</a:t>
            </a:r>
          </a:p>
          <a:p>
            <a:pPr marL="285750" indent="-285750" algn="just" fontAlgn="auto">
              <a:spcAft>
                <a:spcPts val="600"/>
              </a:spcAft>
              <a:buFont typeface="Arial" panose="020B0604020202020204" pitchFamily="34" charset="0"/>
              <a:buChar char="•"/>
            </a:pPr>
            <a:r>
              <a:rPr lang="pl-PL" dirty="0" smtClean="0">
                <a:solidFill>
                  <a:schemeClr val="tx1"/>
                </a:solidFill>
              </a:rPr>
              <a:t>Trafność doboru instrumentów realizacji projektu w kontekście wskazanych problemów grupy docelowej oraz zaplanowanych do osiągnięcia rezultatów projektu.</a:t>
            </a:r>
          </a:p>
          <a:p>
            <a:pPr marL="285750" indent="-285750" algn="just" fontAlgn="auto">
              <a:spcAft>
                <a:spcPts val="600"/>
              </a:spcAft>
              <a:buFont typeface="Arial" panose="020B0604020202020204" pitchFamily="34" charset="0"/>
              <a:buChar char="•"/>
            </a:pPr>
            <a:r>
              <a:rPr lang="pl-PL" dirty="0" smtClean="0">
                <a:solidFill>
                  <a:schemeClr val="tx1"/>
                </a:solidFill>
              </a:rPr>
              <a:t>Adekwatność </a:t>
            </a:r>
            <a:r>
              <a:rPr lang="pl-PL" dirty="0">
                <a:solidFill>
                  <a:schemeClr val="tx1"/>
                </a:solidFill>
              </a:rPr>
              <a:t>potencjału i doświadczenia Wnioskodawcy i ew. partnerów do skali i zakresu zaplanowanych w projekcie działań w tym również potencjału do zarządzania projektem oraz doświadczenia Wnioskodawcy </a:t>
            </a:r>
            <a:r>
              <a:rPr lang="pl-PL" dirty="0" smtClean="0">
                <a:solidFill>
                  <a:schemeClr val="tx1"/>
                </a:solidFill>
              </a:rPr>
              <a:t>i </a:t>
            </a:r>
            <a:r>
              <a:rPr lang="pl-PL" dirty="0">
                <a:solidFill>
                  <a:schemeClr val="tx1"/>
                </a:solidFill>
              </a:rPr>
              <a:t>ew. partnerów </a:t>
            </a:r>
            <a:r>
              <a:rPr lang="pl-PL" dirty="0" smtClean="0">
                <a:solidFill>
                  <a:schemeClr val="tx1"/>
                </a:solidFill>
              </a:rPr>
              <a:t>w realizacji przedsięwzięć, łącznie:</a:t>
            </a:r>
            <a:endParaRPr lang="pl-PL" dirty="0">
              <a:solidFill>
                <a:schemeClr val="tx1"/>
              </a:solidFill>
            </a:endParaRPr>
          </a:p>
          <a:p>
            <a:pPr lvl="1" algn="just" fontAlgn="auto">
              <a:spcAft>
                <a:spcPts val="600"/>
              </a:spcAft>
            </a:pPr>
            <a:r>
              <a:rPr lang="pl-PL" dirty="0" smtClean="0">
                <a:solidFill>
                  <a:schemeClr val="tx1"/>
                </a:solidFill>
              </a:rPr>
              <a:t>1</a:t>
            </a:r>
            <a:r>
              <a:rPr lang="pl-PL" dirty="0">
                <a:solidFill>
                  <a:schemeClr val="tx1"/>
                </a:solidFill>
              </a:rPr>
              <a:t>.	w </a:t>
            </a:r>
            <a:r>
              <a:rPr lang="pl-PL" dirty="0" smtClean="0">
                <a:solidFill>
                  <a:schemeClr val="tx1"/>
                </a:solidFill>
              </a:rPr>
              <a:t>obszarze merytorycznym, w którym udzielane będzie wsparcie przewidziane w ramach </a:t>
            </a:r>
            <a:r>
              <a:rPr lang="pl-PL" dirty="0">
                <a:solidFill>
                  <a:schemeClr val="tx1"/>
                </a:solidFill>
              </a:rPr>
              <a:t>projektu,</a:t>
            </a:r>
          </a:p>
          <a:p>
            <a:pPr lvl="1" algn="just" fontAlgn="auto">
              <a:spcAft>
                <a:spcPts val="600"/>
              </a:spcAft>
            </a:pPr>
            <a:r>
              <a:rPr lang="pl-PL" dirty="0">
                <a:solidFill>
                  <a:schemeClr val="tx1"/>
                </a:solidFill>
              </a:rPr>
              <a:t>2.	na rzecz grupy docelowej, do której skierowany będzie projekt oraz</a:t>
            </a:r>
          </a:p>
          <a:p>
            <a:pPr lvl="1" algn="just" fontAlgn="auto">
              <a:spcAft>
                <a:spcPts val="600"/>
              </a:spcAft>
            </a:pPr>
            <a:r>
              <a:rPr lang="pl-PL" dirty="0" smtClean="0">
                <a:solidFill>
                  <a:schemeClr val="tx1"/>
                </a:solidFill>
              </a:rPr>
              <a:t>3.	na </a:t>
            </a:r>
            <a:r>
              <a:rPr lang="pl-PL" dirty="0">
                <a:solidFill>
                  <a:schemeClr val="tx1"/>
                </a:solidFill>
              </a:rPr>
              <a:t>określonym terytorium, którego będzie dotyczyć realizacja projektu</a:t>
            </a:r>
            <a:r>
              <a:rPr lang="pl-PL" dirty="0" smtClean="0">
                <a:solidFill>
                  <a:schemeClr val="tx1"/>
                </a:solidFill>
              </a:rPr>
              <a:t>.</a:t>
            </a:r>
            <a:endParaRPr lang="pl-PL" dirty="0">
              <a:solidFill>
                <a:schemeClr val="tx1"/>
              </a:solidFill>
            </a:endParaRPr>
          </a:p>
        </p:txBody>
      </p:sp>
    </p:spTree>
    <p:extLst>
      <p:ext uri="{BB962C8B-B14F-4D97-AF65-F5344CB8AC3E}">
        <p14:creationId xmlns:p14="http://schemas.microsoft.com/office/powerpoint/2010/main" val="206436713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23275" y="6004396"/>
            <a:ext cx="9144000" cy="876300"/>
          </a:xfrm>
          <a:prstGeom prst="rect">
            <a:avLst/>
          </a:prstGeom>
          <a:noFill/>
          <a:ln w="9525">
            <a:noFill/>
            <a:round/>
            <a:headEnd/>
            <a:tailEnd/>
          </a:ln>
          <a:effectLst/>
        </p:spPr>
      </p:pic>
      <p:sp>
        <p:nvSpPr>
          <p:cNvPr id="33795" name="AutoShape 3"/>
          <p:cNvSpPr>
            <a:spLocks noChangeArrowheads="1"/>
          </p:cNvSpPr>
          <p:nvPr/>
        </p:nvSpPr>
        <p:spPr bwMode="auto">
          <a:xfrm>
            <a:off x="179512" y="332656"/>
            <a:ext cx="8496944" cy="590465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spcAft>
                <a:spcPts val="1800"/>
              </a:spcAft>
            </a:pPr>
            <a:r>
              <a:rPr lang="pl-PL" sz="2400" b="1" dirty="0">
                <a:solidFill>
                  <a:schemeClr val="tx1"/>
                </a:solidFill>
              </a:rPr>
              <a:t>Kryteria </a:t>
            </a:r>
            <a:r>
              <a:rPr lang="pl-PL" sz="2400" b="1">
                <a:solidFill>
                  <a:schemeClr val="tx1"/>
                </a:solidFill>
              </a:rPr>
              <a:t>ogólne </a:t>
            </a:r>
            <a:r>
              <a:rPr lang="pl-PL" sz="2400" b="1" smtClean="0">
                <a:solidFill>
                  <a:schemeClr val="tx1"/>
                </a:solidFill>
              </a:rPr>
              <a:t>merytoryczne c.d.</a:t>
            </a:r>
            <a:endParaRPr lang="pl-PL" sz="2400" b="1" dirty="0">
              <a:solidFill>
                <a:schemeClr val="tx1"/>
              </a:solidFill>
            </a:endParaRPr>
          </a:p>
          <a:p>
            <a:pPr algn="just"/>
            <a:r>
              <a:rPr lang="pl-PL" dirty="0" smtClean="0">
                <a:latin typeface="+mj-lt"/>
              </a:rPr>
              <a:t>W ramach kryterium: </a:t>
            </a:r>
            <a:r>
              <a:rPr lang="pl-PL" b="1" dirty="0">
                <a:solidFill>
                  <a:schemeClr val="tx1"/>
                </a:solidFill>
                <a:latin typeface="+mj-lt"/>
              </a:rPr>
              <a:t>Adekwatność potencjału i doświadczenia Wnioskodawcy </a:t>
            </a:r>
            <a:r>
              <a:rPr lang="pl-PL" b="1" dirty="0" smtClean="0">
                <a:solidFill>
                  <a:schemeClr val="tx1"/>
                </a:solidFill>
                <a:latin typeface="+mj-lt"/>
              </a:rPr>
              <a:t>i ew</a:t>
            </a:r>
            <a:r>
              <a:rPr lang="pl-PL" b="1" dirty="0">
                <a:solidFill>
                  <a:schemeClr val="tx1"/>
                </a:solidFill>
                <a:latin typeface="+mj-lt"/>
              </a:rPr>
              <a:t>. partnerów </a:t>
            </a:r>
            <a:r>
              <a:rPr lang="pl-PL" dirty="0">
                <a:latin typeface="+mj-lt"/>
              </a:rPr>
              <a:t>o</a:t>
            </a:r>
            <a:r>
              <a:rPr lang="pl-PL" dirty="0" smtClean="0">
                <a:latin typeface="+mj-lt"/>
              </a:rPr>
              <a:t>ceniana </a:t>
            </a:r>
            <a:r>
              <a:rPr lang="pl-PL" dirty="0">
                <a:latin typeface="+mj-lt"/>
              </a:rPr>
              <a:t>będzie adekwatność potencjału i doświadczenia wnioskodawcy i partnerów (jeśli dotyczy) do skali i zakresu zaplanowanych </a:t>
            </a:r>
            <a:r>
              <a:rPr lang="pl-PL" dirty="0" smtClean="0">
                <a:latin typeface="+mj-lt"/>
              </a:rPr>
              <a:t>w projekcie </a:t>
            </a:r>
            <a:r>
              <a:rPr lang="pl-PL" dirty="0">
                <a:latin typeface="+mj-lt"/>
              </a:rPr>
              <a:t>działań, w tym:</a:t>
            </a:r>
          </a:p>
          <a:p>
            <a:pPr lvl="0" algn="just" fontAlgn="auto"/>
            <a:r>
              <a:rPr lang="pl-PL" dirty="0" smtClean="0">
                <a:latin typeface="+mj-lt"/>
              </a:rPr>
              <a:t>1. Adekwatność </a:t>
            </a:r>
            <a:r>
              <a:rPr lang="pl-PL" dirty="0">
                <a:latin typeface="+mj-lt"/>
              </a:rPr>
              <a:t>potencjału wnioskodawcy i partnerów do skali i zakresu planowanych w projekcie działań oraz adekwatność zaplanowanego systemu zarządzania do założeń projektu,</a:t>
            </a:r>
          </a:p>
          <a:p>
            <a:pPr lvl="0" algn="just" fontAlgn="auto"/>
            <a:r>
              <a:rPr lang="pl-PL" dirty="0" smtClean="0">
                <a:latin typeface="+mj-lt"/>
              </a:rPr>
              <a:t>2. Doświadczenie </a:t>
            </a:r>
            <a:r>
              <a:rPr lang="pl-PL" dirty="0">
                <a:latin typeface="+mj-lt"/>
              </a:rPr>
              <a:t>wnioskodawcy i ew. partnerów w realizacji przedsięwzięć, łącznie:</a:t>
            </a:r>
          </a:p>
          <a:p>
            <a:pPr marL="342900" lvl="0" indent="-342900" algn="just" fontAlgn="auto">
              <a:buFont typeface="+mj-lt"/>
              <a:buAutoNum type="alphaLcPeriod"/>
            </a:pPr>
            <a:r>
              <a:rPr lang="pl-PL" dirty="0">
                <a:latin typeface="+mj-lt"/>
              </a:rPr>
              <a:t>w obszarze merytorycznym, w którym udzielane będzie wsparcie przewidziane w ramach projektu </a:t>
            </a:r>
          </a:p>
          <a:p>
            <a:pPr marL="342900" lvl="0" indent="-342900" algn="just" fontAlgn="auto">
              <a:buFont typeface="+mj-lt"/>
              <a:buAutoNum type="alphaLcPeriod"/>
            </a:pPr>
            <a:r>
              <a:rPr lang="pl-PL" dirty="0">
                <a:latin typeface="+mj-lt"/>
              </a:rPr>
              <a:t>na rzecz grupy docelowej, do której skierowany będzie projekt</a:t>
            </a:r>
          </a:p>
          <a:p>
            <a:pPr marL="342900" indent="-342900" algn="just">
              <a:buFont typeface="+mj-lt"/>
              <a:buAutoNum type="alphaLcPeriod"/>
            </a:pPr>
            <a:r>
              <a:rPr lang="pl-PL" dirty="0">
                <a:latin typeface="+mj-lt"/>
              </a:rPr>
              <a:t>na określonym terytorium, którego będzie dotyczyć realizacja </a:t>
            </a:r>
            <a:r>
              <a:rPr lang="pl-PL" dirty="0" smtClean="0">
                <a:latin typeface="+mj-lt"/>
              </a:rPr>
              <a:t>projektu</a:t>
            </a:r>
          </a:p>
          <a:p>
            <a:pPr algn="just"/>
            <a:r>
              <a:rPr lang="pl-PL" b="1" dirty="0" smtClean="0">
                <a:latin typeface="+mj-lt"/>
                <a:ea typeface="Times New Roman"/>
                <a:cs typeface="Times New Roman"/>
              </a:rPr>
              <a:t>Liczba </a:t>
            </a:r>
            <a:r>
              <a:rPr lang="pl-PL" b="1" dirty="0">
                <a:latin typeface="+mj-lt"/>
                <a:ea typeface="Times New Roman"/>
                <a:cs typeface="Times New Roman"/>
              </a:rPr>
              <a:t>punktów możliwych do uzyskania: 0-10, </a:t>
            </a:r>
            <a:r>
              <a:rPr lang="pl-PL" b="1" dirty="0" smtClean="0">
                <a:latin typeface="+mj-lt"/>
                <a:ea typeface="Times New Roman"/>
                <a:cs typeface="Times New Roman"/>
              </a:rPr>
              <a:t>w tym:</a:t>
            </a:r>
            <a:r>
              <a:rPr lang="pl-PL" dirty="0" smtClean="0">
                <a:latin typeface="+mj-lt"/>
                <a:ea typeface="Times New Roman"/>
                <a:cs typeface="Times New Roman"/>
              </a:rPr>
              <a:t> </a:t>
            </a:r>
            <a:r>
              <a:rPr lang="pl-PL" b="1" dirty="0" smtClean="0">
                <a:latin typeface="+mj-lt"/>
                <a:ea typeface="Times New Roman"/>
                <a:cs typeface="Times New Roman"/>
              </a:rPr>
              <a:t>1</a:t>
            </a:r>
            <a:r>
              <a:rPr lang="pl-PL" b="1" dirty="0">
                <a:latin typeface="+mj-lt"/>
                <a:ea typeface="Times New Roman"/>
                <a:cs typeface="Times New Roman"/>
              </a:rPr>
              <a:t>. </a:t>
            </a:r>
            <a:r>
              <a:rPr lang="pl-PL" b="1" dirty="0" smtClean="0">
                <a:latin typeface="+mj-lt"/>
                <a:ea typeface="Times New Roman"/>
                <a:cs typeface="Times New Roman"/>
              </a:rPr>
              <a:t>0-4</a:t>
            </a:r>
            <a:r>
              <a:rPr lang="pl-PL" dirty="0" smtClean="0">
                <a:latin typeface="+mj-lt"/>
                <a:ea typeface="Times New Roman"/>
                <a:cs typeface="Times New Roman"/>
              </a:rPr>
              <a:t>, </a:t>
            </a:r>
            <a:r>
              <a:rPr lang="pl-PL" b="1" dirty="0" smtClean="0">
                <a:latin typeface="+mj-lt"/>
                <a:ea typeface="Times New Roman"/>
                <a:cs typeface="Times New Roman"/>
              </a:rPr>
              <a:t>2.a 0-2</a:t>
            </a:r>
            <a:r>
              <a:rPr lang="pl-PL" dirty="0" smtClean="0">
                <a:latin typeface="+mj-lt"/>
                <a:ea typeface="Times New Roman"/>
                <a:cs typeface="Times New Roman"/>
              </a:rPr>
              <a:t>, </a:t>
            </a:r>
          </a:p>
          <a:p>
            <a:pPr algn="just"/>
            <a:r>
              <a:rPr lang="pl-PL" b="1" dirty="0" smtClean="0">
                <a:latin typeface="+mj-lt"/>
                <a:ea typeface="Times New Roman"/>
                <a:cs typeface="Times New Roman"/>
              </a:rPr>
              <a:t>2.b </a:t>
            </a:r>
            <a:r>
              <a:rPr lang="pl-PL" b="1" dirty="0">
                <a:latin typeface="+mj-lt"/>
                <a:ea typeface="Times New Roman"/>
                <a:cs typeface="Times New Roman"/>
              </a:rPr>
              <a:t>0- </a:t>
            </a:r>
            <a:r>
              <a:rPr lang="pl-PL" b="1" dirty="0" smtClean="0">
                <a:latin typeface="+mj-lt"/>
                <a:ea typeface="Times New Roman"/>
                <a:cs typeface="Times New Roman"/>
              </a:rPr>
              <a:t>2</a:t>
            </a:r>
            <a:r>
              <a:rPr lang="pl-PL" dirty="0" smtClean="0">
                <a:latin typeface="+mj-lt"/>
                <a:ea typeface="Times New Roman"/>
                <a:cs typeface="Times New Roman"/>
              </a:rPr>
              <a:t>, </a:t>
            </a:r>
            <a:r>
              <a:rPr lang="pl-PL" b="1" dirty="0" smtClean="0">
                <a:latin typeface="+mj-lt"/>
                <a:ea typeface="Times New Roman"/>
                <a:cs typeface="Times New Roman"/>
              </a:rPr>
              <a:t>2.c 0-2.</a:t>
            </a:r>
          </a:p>
          <a:p>
            <a:pPr algn="just"/>
            <a:endParaRPr lang="pl-PL" b="1" dirty="0" smtClean="0">
              <a:latin typeface="+mj-lt"/>
              <a:ea typeface="Times New Roman"/>
              <a:cs typeface="Times New Roman"/>
            </a:endParaRPr>
          </a:p>
          <a:p>
            <a:pPr algn="just"/>
            <a:r>
              <a:rPr lang="pl-PL" b="1" dirty="0">
                <a:latin typeface="+mj-lt"/>
              </a:rPr>
              <a:t>W celu spełnienia kryterium wymagane jest uzyskanie minimum 6 pkt, w tym minimum po 1 punkcie w każdej z ocenianych części kryterium (1, 2.a, 2.b, 2.c). </a:t>
            </a:r>
          </a:p>
          <a:p>
            <a:endParaRPr lang="pl-PL" sz="2400" dirty="0">
              <a:latin typeface="Arial"/>
              <a:ea typeface="Times New Roman"/>
              <a:cs typeface="Times New Roman"/>
            </a:endParaRPr>
          </a:p>
          <a:p>
            <a:endParaRPr lang="pl-PL" dirty="0">
              <a:solidFill>
                <a:schemeClr val="tx1"/>
              </a:solidFill>
            </a:endParaRPr>
          </a:p>
        </p:txBody>
      </p:sp>
    </p:spTree>
    <p:extLst>
      <p:ext uri="{BB962C8B-B14F-4D97-AF65-F5344CB8AC3E}">
        <p14:creationId xmlns:p14="http://schemas.microsoft.com/office/powerpoint/2010/main" val="3309124308"/>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76382" y="548680"/>
            <a:ext cx="8191235" cy="5616624"/>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000" b="1" dirty="0" smtClean="0">
              <a:solidFill>
                <a:schemeClr val="tx1">
                  <a:lumMod val="95000"/>
                  <a:lumOff val="5000"/>
                </a:schemeClr>
              </a:solidFill>
            </a:endParaRPr>
          </a:p>
          <a:p>
            <a:pPr algn="ctr"/>
            <a:r>
              <a:rPr lang="pl-PL" sz="2400" b="1" dirty="0" smtClean="0">
                <a:solidFill>
                  <a:schemeClr val="tx1">
                    <a:lumMod val="95000"/>
                    <a:lumOff val="5000"/>
                  </a:schemeClr>
                </a:solidFill>
              </a:rPr>
              <a:t>Kryterium merytoryczne premiujące</a:t>
            </a:r>
            <a:endParaRPr lang="pl-PL" sz="2400" b="1" dirty="0">
              <a:solidFill>
                <a:schemeClr val="tx1">
                  <a:lumMod val="95000"/>
                  <a:lumOff val="5000"/>
                </a:schemeClr>
              </a:solidFill>
            </a:endParaRPr>
          </a:p>
          <a:p>
            <a:pPr algn="ctr"/>
            <a:endParaRPr lang="pl-PL" sz="1050" b="1" dirty="0" smtClean="0"/>
          </a:p>
          <a:p>
            <a:pPr algn="just"/>
            <a:r>
              <a:rPr lang="pl-PL" sz="2000" dirty="0">
                <a:solidFill>
                  <a:schemeClr val="tx1">
                    <a:lumMod val="95000"/>
                    <a:lumOff val="5000"/>
                  </a:schemeClr>
                </a:solidFill>
              </a:rPr>
              <a:t>Prawidłowość sporządzenia budżetu, w tym kwalifikowalność </a:t>
            </a:r>
            <a:r>
              <a:rPr lang="pl-PL" sz="2000" dirty="0" smtClean="0">
                <a:solidFill>
                  <a:schemeClr val="tx1">
                    <a:lumMod val="95000"/>
                    <a:lumOff val="5000"/>
                  </a:schemeClr>
                </a:solidFill>
              </a:rPr>
              <a:t>i efektywność wydatków</a:t>
            </a:r>
          </a:p>
          <a:p>
            <a:pPr algn="just"/>
            <a:endParaRPr lang="pl-PL" dirty="0" smtClean="0">
              <a:solidFill>
                <a:schemeClr val="tx1">
                  <a:lumMod val="95000"/>
                  <a:lumOff val="5000"/>
                </a:schemeClr>
              </a:solidFill>
            </a:endParaRPr>
          </a:p>
          <a:p>
            <a:pPr algn="ctr"/>
            <a:r>
              <a:rPr lang="pl-PL" sz="2400" b="1" dirty="0">
                <a:solidFill>
                  <a:schemeClr val="tx1">
                    <a:lumMod val="95000"/>
                    <a:lumOff val="5000"/>
                  </a:schemeClr>
                </a:solidFill>
              </a:rPr>
              <a:t>Specyficzne kryteria </a:t>
            </a:r>
            <a:r>
              <a:rPr lang="pl-PL" sz="2400" b="1" dirty="0" smtClean="0">
                <a:solidFill>
                  <a:schemeClr val="tx1">
                    <a:lumMod val="95000"/>
                    <a:lumOff val="5000"/>
                  </a:schemeClr>
                </a:solidFill>
              </a:rPr>
              <a:t>premiujące</a:t>
            </a:r>
          </a:p>
          <a:p>
            <a:pPr algn="ctr"/>
            <a:endParaRPr lang="pl-PL" dirty="0">
              <a:solidFill>
                <a:schemeClr val="tx1">
                  <a:lumMod val="95000"/>
                  <a:lumOff val="5000"/>
                </a:schemeClr>
              </a:solidFill>
            </a:endParaRPr>
          </a:p>
          <a:p>
            <a:pPr marL="457200" indent="-457200" algn="just">
              <a:buFont typeface="+mj-lt"/>
              <a:buAutoNum type="arabicPeriod"/>
            </a:pPr>
            <a:r>
              <a:rPr lang="pl-PL" sz="2000" dirty="0"/>
              <a:t>Wsparcie w ramach projektu jest realizowane przez podmioty ekonomii społecznej lub w partnerstwie z podmiotem/</a:t>
            </a:r>
            <a:r>
              <a:rPr lang="pl-PL" sz="2000" dirty="0" err="1"/>
              <a:t>ami</a:t>
            </a:r>
            <a:r>
              <a:rPr lang="pl-PL" sz="2000" dirty="0"/>
              <a:t> ekonomii </a:t>
            </a:r>
            <a:r>
              <a:rPr lang="pl-PL" sz="2000" dirty="0" smtClean="0"/>
              <a:t>społecznej </a:t>
            </a:r>
            <a:r>
              <a:rPr lang="pl-PL" sz="2000" dirty="0" smtClean="0">
                <a:solidFill>
                  <a:schemeClr val="tx1">
                    <a:lumMod val="95000"/>
                    <a:lumOff val="5000"/>
                  </a:schemeClr>
                </a:solidFill>
              </a:rPr>
              <a:t>– </a:t>
            </a:r>
            <a:r>
              <a:rPr lang="pl-PL" sz="2000" b="1" dirty="0">
                <a:solidFill>
                  <a:schemeClr val="tx1">
                    <a:lumMod val="95000"/>
                    <a:lumOff val="5000"/>
                  </a:schemeClr>
                </a:solidFill>
              </a:rPr>
              <a:t>2</a:t>
            </a:r>
            <a:r>
              <a:rPr lang="pl-PL" sz="2000" b="1" dirty="0" smtClean="0">
                <a:solidFill>
                  <a:schemeClr val="tx1">
                    <a:lumMod val="95000"/>
                    <a:lumOff val="5000"/>
                  </a:schemeClr>
                </a:solidFill>
              </a:rPr>
              <a:t> pkt</a:t>
            </a:r>
            <a:endParaRPr lang="pl-PL" sz="2000" dirty="0" smtClean="0">
              <a:solidFill>
                <a:schemeClr val="tx1">
                  <a:lumMod val="95000"/>
                  <a:lumOff val="5000"/>
                </a:schemeClr>
              </a:solidFill>
            </a:endParaRPr>
          </a:p>
          <a:p>
            <a:pPr marL="457200" indent="-457200" algn="just">
              <a:buFont typeface="+mj-lt"/>
              <a:buAutoNum type="arabicPeriod"/>
            </a:pPr>
            <a:r>
              <a:rPr lang="pl-PL" sz="2000" dirty="0"/>
              <a:t>W przypadku projektów, w ramach których tworzone będą Dzienne Domy Pomocy zakłada się tworzenie tych podmiotów na obszarach powiatów, na których na dzień złożenia wniosku o dofinansowanie placówki o tożsamym zakresie wsparcia nie </a:t>
            </a:r>
            <a:r>
              <a:rPr lang="pl-PL" sz="2000" dirty="0" smtClean="0"/>
              <a:t>funkcjonują </a:t>
            </a:r>
            <a:r>
              <a:rPr lang="pl-PL" sz="2000" dirty="0" smtClean="0">
                <a:solidFill>
                  <a:schemeClr val="tx1">
                    <a:lumMod val="95000"/>
                    <a:lumOff val="5000"/>
                  </a:schemeClr>
                </a:solidFill>
              </a:rPr>
              <a:t>– </a:t>
            </a:r>
            <a:r>
              <a:rPr lang="pl-PL" sz="2000" b="1" dirty="0">
                <a:solidFill>
                  <a:schemeClr val="tx1">
                    <a:lumMod val="95000"/>
                    <a:lumOff val="5000"/>
                  </a:schemeClr>
                </a:solidFill>
              </a:rPr>
              <a:t>5</a:t>
            </a:r>
            <a:r>
              <a:rPr lang="pl-PL" sz="2000" b="1" dirty="0" smtClean="0">
                <a:solidFill>
                  <a:schemeClr val="tx1">
                    <a:lumMod val="95000"/>
                    <a:lumOff val="5000"/>
                  </a:schemeClr>
                </a:solidFill>
              </a:rPr>
              <a:t> pkt</a:t>
            </a:r>
            <a:endParaRPr lang="pl-PL" sz="2000" dirty="0">
              <a:solidFill>
                <a:schemeClr val="tx1">
                  <a:lumMod val="95000"/>
                  <a:lumOff val="5000"/>
                </a:schemeClr>
              </a:solidFill>
            </a:endParaRPr>
          </a:p>
          <a:p>
            <a:pPr lvl="1" algn="just"/>
            <a:r>
              <a:rPr lang="pl-PL" b="1" dirty="0" smtClean="0">
                <a:solidFill>
                  <a:schemeClr val="tx1">
                    <a:lumMod val="95000"/>
                    <a:lumOff val="5000"/>
                  </a:schemeClr>
                </a:solidFill>
              </a:rPr>
              <a:t>M. Krosno, M. Tarnobrzeg, powiat lubaczowski, tarnobrzeski</a:t>
            </a:r>
          </a:p>
        </p:txBody>
      </p:sp>
    </p:spTree>
    <p:extLst>
      <p:ext uri="{BB962C8B-B14F-4D97-AF65-F5344CB8AC3E}">
        <p14:creationId xmlns:p14="http://schemas.microsoft.com/office/powerpoint/2010/main" val="34340938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395536" y="332656"/>
            <a:ext cx="8191235" cy="547260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000" b="1" dirty="0" smtClean="0">
              <a:solidFill>
                <a:schemeClr val="tx1">
                  <a:lumMod val="95000"/>
                  <a:lumOff val="5000"/>
                </a:schemeClr>
              </a:solidFill>
            </a:endParaRPr>
          </a:p>
          <a:p>
            <a:pPr algn="ctr"/>
            <a:r>
              <a:rPr lang="pl-PL" sz="2400" b="1" dirty="0" smtClean="0">
                <a:solidFill>
                  <a:schemeClr val="tx1"/>
                </a:solidFill>
              </a:rPr>
              <a:t>Wskaźniki</a:t>
            </a:r>
            <a:endParaRPr lang="pl-PL" sz="2400" b="1" dirty="0">
              <a:solidFill>
                <a:schemeClr val="tx1"/>
              </a:solidFill>
            </a:endParaRPr>
          </a:p>
          <a:p>
            <a:endParaRPr lang="pl-PL" sz="1600" dirty="0" smtClean="0">
              <a:solidFill>
                <a:schemeClr val="tx1"/>
              </a:solidFill>
            </a:endParaRPr>
          </a:p>
          <a:p>
            <a:endParaRPr lang="pl-PL" sz="1600" dirty="0">
              <a:solidFill>
                <a:schemeClr val="tx1"/>
              </a:solidFill>
            </a:endParaRPr>
          </a:p>
          <a:p>
            <a:pPr algn="just"/>
            <a:r>
              <a:rPr lang="pl-PL" dirty="0">
                <a:solidFill>
                  <a:schemeClr val="tx1"/>
                </a:solidFill>
              </a:rPr>
              <a:t>Wnioskodawca  zobowiązany jest przedstawić we </a:t>
            </a:r>
            <a:r>
              <a:rPr lang="pl-PL" dirty="0" smtClean="0">
                <a:solidFill>
                  <a:schemeClr val="tx1"/>
                </a:solidFill>
              </a:rPr>
              <a:t>wniosku </a:t>
            </a:r>
            <a:br>
              <a:rPr lang="pl-PL" dirty="0" smtClean="0">
                <a:solidFill>
                  <a:schemeClr val="tx1"/>
                </a:solidFill>
              </a:rPr>
            </a:br>
            <a:r>
              <a:rPr lang="pl-PL" dirty="0" smtClean="0">
                <a:solidFill>
                  <a:schemeClr val="tx1"/>
                </a:solidFill>
              </a:rPr>
              <a:t>o </a:t>
            </a:r>
            <a:r>
              <a:rPr lang="pl-PL" dirty="0">
                <a:solidFill>
                  <a:schemeClr val="tx1"/>
                </a:solidFill>
              </a:rPr>
              <a:t>dofinansowanie projektu wskaźniki produktu i wskaźniki rezultatu, adekwatne do planowanego w projekcie wsparcia i grup docelowych. </a:t>
            </a:r>
          </a:p>
          <a:p>
            <a:pPr algn="just"/>
            <a:r>
              <a:rPr lang="pl-PL" dirty="0">
                <a:solidFill>
                  <a:schemeClr val="tx1"/>
                </a:solidFill>
              </a:rPr>
              <a:t>Wskaźniki produktu i rezultatu przewidziane do monitorowania </a:t>
            </a:r>
            <a:r>
              <a:rPr lang="pl-PL" dirty="0" smtClean="0">
                <a:solidFill>
                  <a:schemeClr val="tx1"/>
                </a:solidFill>
              </a:rPr>
              <a:t>dla Działania 8.3 </a:t>
            </a:r>
            <a:r>
              <a:rPr lang="pl-PL" dirty="0">
                <a:solidFill>
                  <a:schemeClr val="tx1"/>
                </a:solidFill>
              </a:rPr>
              <a:t>mogą nie obejmować całości rezultatów, w ramach </a:t>
            </a:r>
            <a:r>
              <a:rPr lang="pl-PL" dirty="0" smtClean="0">
                <a:solidFill>
                  <a:schemeClr val="tx1"/>
                </a:solidFill>
              </a:rPr>
              <a:t>danego projektu</a:t>
            </a:r>
            <a:r>
              <a:rPr lang="pl-PL" dirty="0">
                <a:solidFill>
                  <a:schemeClr val="tx1"/>
                </a:solidFill>
              </a:rPr>
              <a:t>. </a:t>
            </a:r>
            <a:endParaRPr lang="pl-PL" dirty="0" smtClean="0">
              <a:solidFill>
                <a:schemeClr val="tx1"/>
              </a:solidFill>
            </a:endParaRPr>
          </a:p>
          <a:p>
            <a:pPr algn="just"/>
            <a:r>
              <a:rPr lang="pl-PL" dirty="0" smtClean="0">
                <a:solidFill>
                  <a:schemeClr val="tx1"/>
                </a:solidFill>
              </a:rPr>
              <a:t>W </a:t>
            </a:r>
            <a:r>
              <a:rPr lang="pl-PL" dirty="0">
                <a:solidFill>
                  <a:schemeClr val="tx1"/>
                </a:solidFill>
              </a:rPr>
              <a:t>związku z tym, oprócz wymienionych na liście rozwijanej wskaźników, wnioskodawca </a:t>
            </a:r>
            <a:r>
              <a:rPr lang="pl-PL" u="sng" dirty="0" smtClean="0">
                <a:solidFill>
                  <a:schemeClr val="tx1"/>
                </a:solidFill>
              </a:rPr>
              <a:t>powinien określić</a:t>
            </a:r>
            <a:r>
              <a:rPr lang="pl-PL" dirty="0" smtClean="0">
                <a:solidFill>
                  <a:schemeClr val="tx1"/>
                </a:solidFill>
              </a:rPr>
              <a:t> </a:t>
            </a:r>
            <a:r>
              <a:rPr lang="pl-PL" dirty="0">
                <a:solidFill>
                  <a:schemeClr val="tx1"/>
                </a:solidFill>
              </a:rPr>
              <a:t>własne wskaźniki pomiaru celu zgodnie ze specyfiką projektu (wskaźniki projektowe</a:t>
            </a:r>
            <a:r>
              <a:rPr lang="pl-PL" dirty="0" smtClean="0">
                <a:solidFill>
                  <a:schemeClr val="tx1"/>
                </a:solidFill>
              </a:rPr>
              <a:t>).</a:t>
            </a:r>
          </a:p>
          <a:p>
            <a:pPr algn="just"/>
            <a:endParaRPr lang="pl-PL" dirty="0">
              <a:solidFill>
                <a:schemeClr val="tx1"/>
              </a:solidFill>
            </a:endParaRPr>
          </a:p>
          <a:p>
            <a:pPr algn="just"/>
            <a:r>
              <a:rPr lang="pl-PL" b="1" dirty="0">
                <a:solidFill>
                  <a:schemeClr val="tx1"/>
                </a:solidFill>
              </a:rPr>
              <a:t>UWAGA</a:t>
            </a:r>
          </a:p>
          <a:p>
            <a:pPr algn="just"/>
            <a:r>
              <a:rPr lang="pl-PL" dirty="0">
                <a:solidFill>
                  <a:schemeClr val="tx1">
                    <a:lumMod val="95000"/>
                    <a:lumOff val="5000"/>
                  </a:schemeClr>
                </a:solidFill>
              </a:rPr>
              <a:t>Wskazane w Regulaminie konkursu wartości docelowe wskaźników są określone dla IP </a:t>
            </a:r>
            <a:r>
              <a:rPr lang="pl-PL" dirty="0" smtClean="0">
                <a:solidFill>
                  <a:schemeClr val="tx1">
                    <a:lumMod val="95000"/>
                    <a:lumOff val="5000"/>
                  </a:schemeClr>
                </a:solidFill>
              </a:rPr>
              <a:t>a </a:t>
            </a:r>
            <a:r>
              <a:rPr lang="pl-PL" dirty="0">
                <a:solidFill>
                  <a:schemeClr val="tx1">
                    <a:lumMod val="95000"/>
                    <a:lumOff val="5000"/>
                  </a:schemeClr>
                </a:solidFill>
              </a:rPr>
              <a:t>nie dla Wnioskodawcy</a:t>
            </a:r>
            <a:r>
              <a:rPr lang="pl-PL" dirty="0" smtClean="0">
                <a:solidFill>
                  <a:schemeClr val="tx1">
                    <a:lumMod val="95000"/>
                    <a:lumOff val="5000"/>
                  </a:schemeClr>
                </a:solidFill>
              </a:rPr>
              <a:t>.</a:t>
            </a:r>
            <a:endParaRPr lang="pl-PL" dirty="0" smtClean="0">
              <a:solidFill>
                <a:schemeClr val="tx1"/>
              </a:solidFill>
            </a:endParaRPr>
          </a:p>
          <a:p>
            <a:pPr algn="just"/>
            <a:endParaRPr lang="pl-PL" dirty="0">
              <a:solidFill>
                <a:schemeClr val="tx1"/>
              </a:solidFill>
            </a:endParaRPr>
          </a:p>
          <a:p>
            <a:pPr algn="just"/>
            <a:endParaRPr lang="pl-PL" dirty="0">
              <a:solidFill>
                <a:schemeClr val="tx1"/>
              </a:solidFill>
            </a:endParaRPr>
          </a:p>
        </p:txBody>
      </p:sp>
    </p:spTree>
    <p:extLst>
      <p:ext uri="{BB962C8B-B14F-4D97-AF65-F5344CB8AC3E}">
        <p14:creationId xmlns:p14="http://schemas.microsoft.com/office/powerpoint/2010/main" val="1447159715"/>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6165304"/>
            <a:ext cx="9144000" cy="692696"/>
          </a:xfrm>
          <a:prstGeom prst="rect">
            <a:avLst/>
          </a:prstGeom>
          <a:noFill/>
          <a:ln w="9525">
            <a:noFill/>
            <a:round/>
            <a:headEnd/>
            <a:tailEnd/>
          </a:ln>
          <a:effectLst/>
        </p:spPr>
      </p:pic>
      <p:sp>
        <p:nvSpPr>
          <p:cNvPr id="33795" name="AutoShape 3"/>
          <p:cNvSpPr>
            <a:spLocks noChangeArrowheads="1"/>
          </p:cNvSpPr>
          <p:nvPr/>
        </p:nvSpPr>
        <p:spPr bwMode="auto">
          <a:xfrm>
            <a:off x="485221" y="259582"/>
            <a:ext cx="8173557" cy="612174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200" b="1" dirty="0" smtClean="0">
                <a:solidFill>
                  <a:schemeClr val="tx1"/>
                </a:solidFill>
              </a:rPr>
              <a:t>Wskaźniki rezultatu bezpośredniego dla konkursu </a:t>
            </a:r>
          </a:p>
          <a:p>
            <a:pPr algn="ctr"/>
            <a:endParaRPr lang="pl-PL" sz="1000" dirty="0" smtClean="0">
              <a:solidFill>
                <a:schemeClr val="tx1"/>
              </a:solidFill>
            </a:endParaRPr>
          </a:p>
          <a:p>
            <a:pPr algn="just"/>
            <a:r>
              <a:rPr lang="pl-PL" sz="2000" b="1" dirty="0" smtClean="0">
                <a:solidFill>
                  <a:schemeClr val="tx1"/>
                </a:solidFill>
              </a:rPr>
              <a:t>Liczba </a:t>
            </a:r>
            <a:r>
              <a:rPr lang="pl-PL" sz="2000" b="1" dirty="0">
                <a:solidFill>
                  <a:schemeClr val="tx1"/>
                </a:solidFill>
              </a:rPr>
              <a:t>wspartych w programie miejsc świadczenia usług społecznych, istniejących po zakończeniu </a:t>
            </a:r>
            <a:r>
              <a:rPr lang="pl-PL" sz="2000" b="1" dirty="0" smtClean="0">
                <a:solidFill>
                  <a:schemeClr val="tx1"/>
                </a:solidFill>
              </a:rPr>
              <a:t>projektu</a:t>
            </a:r>
          </a:p>
          <a:p>
            <a:pPr algn="just"/>
            <a:endParaRPr lang="pl-PL" b="1" dirty="0" smtClean="0">
              <a:solidFill>
                <a:schemeClr val="tx1"/>
              </a:solidFill>
            </a:endParaRPr>
          </a:p>
          <a:p>
            <a:pPr algn="just"/>
            <a:r>
              <a:rPr lang="pl-PL" sz="1700" dirty="0">
                <a:solidFill>
                  <a:schemeClr val="tx1"/>
                </a:solidFill>
              </a:rPr>
              <a:t>Miejsce świadczenia usługi społecznej to:</a:t>
            </a:r>
          </a:p>
          <a:p>
            <a:pPr algn="just"/>
            <a:r>
              <a:rPr lang="pl-PL" sz="1700" dirty="0">
                <a:solidFill>
                  <a:schemeClr val="tx1"/>
                </a:solidFill>
              </a:rPr>
              <a:t>1.	miejsce wsparte ze środków EFS, w którym świadczona jest usługa społeczna lub miejsce gotowe do świadczenia usługi społecznej po zakończeniu projektu; są to miejsca m. in. w placówkach dziennego pobytu, świetlicach, mieszkaniach </a:t>
            </a:r>
            <a:r>
              <a:rPr lang="pl-PL" sz="1700" dirty="0" smtClean="0">
                <a:solidFill>
                  <a:schemeClr val="tx1"/>
                </a:solidFill>
              </a:rPr>
              <a:t>o charakterze </a:t>
            </a:r>
            <a:r>
              <a:rPr lang="pl-PL" sz="1700" dirty="0">
                <a:solidFill>
                  <a:schemeClr val="tx1"/>
                </a:solidFill>
              </a:rPr>
              <a:t>wspomaganym.</a:t>
            </a:r>
          </a:p>
          <a:p>
            <a:pPr algn="just"/>
            <a:r>
              <a:rPr lang="pl-PL" sz="1700" dirty="0">
                <a:solidFill>
                  <a:schemeClr val="tx1"/>
                </a:solidFill>
              </a:rPr>
              <a:t>2.	osoba, np. asystent czy opiekun osób niesamodzielnych, która otrzymała wsparcie EFS (np. szkolenie) lub której wynagrodzenie jest finansowane ze środków projektu EFS (np. koordynator rodzinnej pieczy zastępczej), świadcząca lub gotowa do świadczenia usługi społecznej po zakończeniu projektu. </a:t>
            </a:r>
            <a:endParaRPr lang="pl-PL" sz="1700" dirty="0" smtClean="0">
              <a:solidFill>
                <a:schemeClr val="tx1"/>
              </a:solidFill>
            </a:endParaRPr>
          </a:p>
          <a:p>
            <a:pPr algn="just"/>
            <a:r>
              <a:rPr lang="pl-PL" sz="1700" dirty="0" smtClean="0">
                <a:solidFill>
                  <a:schemeClr val="tx1"/>
                </a:solidFill>
              </a:rPr>
              <a:t>Zakres </a:t>
            </a:r>
            <a:r>
              <a:rPr lang="pl-PL" sz="1700" dirty="0">
                <a:solidFill>
                  <a:schemeClr val="tx1"/>
                </a:solidFill>
              </a:rPr>
              <a:t>świadczonych usług określony jest w </a:t>
            </a:r>
            <a:r>
              <a:rPr lang="pl-PL" sz="1700" i="1" dirty="0">
                <a:solidFill>
                  <a:schemeClr val="tx1"/>
                </a:solidFill>
              </a:rPr>
              <a:t>Wytycznych w zakresie realizacji przedsięwzięć w obszarze włączenia społecznego i zwalczania ubóstwa </a:t>
            </a:r>
            <a:r>
              <a:rPr lang="pl-PL" sz="1700" i="1" dirty="0" smtClean="0">
                <a:solidFill>
                  <a:schemeClr val="tx1"/>
                </a:solidFill>
              </a:rPr>
              <a:t>z wykorzystaniem </a:t>
            </a:r>
            <a:r>
              <a:rPr lang="pl-PL" sz="1700" i="1" dirty="0">
                <a:solidFill>
                  <a:schemeClr val="tx1"/>
                </a:solidFill>
              </a:rPr>
              <a:t>środków Europejskiego Funduszu Społecznego i Europejskiego Funduszu Rozwoju Regionalnego na lata 2014-2020</a:t>
            </a:r>
            <a:r>
              <a:rPr lang="pl-PL" sz="1700" i="1" dirty="0" smtClean="0">
                <a:solidFill>
                  <a:schemeClr val="tx1"/>
                </a:solidFill>
              </a:rPr>
              <a:t>.</a:t>
            </a:r>
            <a:endParaRPr lang="pl-PL" sz="1700" b="1" dirty="0" smtClean="0">
              <a:solidFill>
                <a:schemeClr val="tx1"/>
              </a:solidFill>
            </a:endParaRPr>
          </a:p>
          <a:p>
            <a:pPr algn="just"/>
            <a:endParaRPr lang="pl-PL" sz="1700" b="1" dirty="0" smtClean="0">
              <a:solidFill>
                <a:schemeClr val="tx1"/>
              </a:solidFill>
            </a:endParaRPr>
          </a:p>
          <a:p>
            <a:pPr algn="just"/>
            <a:r>
              <a:rPr lang="pl-PL" sz="1700" b="1" dirty="0" smtClean="0">
                <a:solidFill>
                  <a:schemeClr val="tx1"/>
                </a:solidFill>
              </a:rPr>
              <a:t>Moment </a:t>
            </a:r>
            <a:r>
              <a:rPr lang="pl-PL" sz="1700" b="1" dirty="0">
                <a:solidFill>
                  <a:schemeClr val="tx1"/>
                </a:solidFill>
              </a:rPr>
              <a:t>pomiaru wskaźnika: w ciągu 4 tygodni od zakończenia projektu</a:t>
            </a:r>
            <a:r>
              <a:rPr lang="pl-PL" sz="1700" b="1" dirty="0" smtClean="0">
                <a:solidFill>
                  <a:schemeClr val="tx1"/>
                </a:solidFill>
              </a:rPr>
              <a:t>.</a:t>
            </a:r>
          </a:p>
          <a:p>
            <a:pPr lvl="0" algn="just"/>
            <a:r>
              <a:rPr lang="pl-PL" b="1" dirty="0">
                <a:solidFill>
                  <a:srgbClr val="000000"/>
                </a:solidFill>
              </a:rPr>
              <a:t>W projektach zakładających kontynuację wsparcia, Beneficjanci obligatoryjnie wypełniają wartość bazową!!!</a:t>
            </a:r>
          </a:p>
          <a:p>
            <a:pPr algn="just"/>
            <a:endParaRPr lang="pl-PL" sz="1700" b="1" dirty="0" smtClean="0">
              <a:solidFill>
                <a:schemeClr val="tx1"/>
              </a:solidFill>
            </a:endParaRPr>
          </a:p>
        </p:txBody>
      </p:sp>
      <p:sp>
        <p:nvSpPr>
          <p:cNvPr id="13315" name="Rectangle 3"/>
          <p:cNvSpPr>
            <a:spLocks noChangeArrowheads="1"/>
          </p:cNvSpPr>
          <p:nvPr/>
        </p:nvSpPr>
        <p:spPr bwMode="auto">
          <a:xfrm>
            <a:off x="1187624" y="2969078"/>
            <a:ext cx="640871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buClrTx/>
              <a:buSzTx/>
            </a:pPr>
            <a:endParaRPr kumimoji="0" lang="pl-PL" sz="1600" b="0" i="0" u="none" strike="noStrike" cap="none" normalizeH="0" baseline="0" dirty="0" smtClean="0">
              <a:ln>
                <a:noFill/>
              </a:ln>
              <a:solidFill>
                <a:schemeClr val="tx1"/>
              </a:solidFill>
              <a:effectLst/>
            </a:endParaRPr>
          </a:p>
          <a:p>
            <a:pPr lvl="0" algn="just" defTabSz="914400">
              <a:buClrTx/>
              <a:buSzTx/>
            </a:pPr>
            <a:endParaRPr kumimoji="0" lang="pl-PL" sz="16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418306332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85221" y="259582"/>
            <a:ext cx="8173557" cy="616026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200" b="1" dirty="0" smtClean="0">
                <a:solidFill>
                  <a:schemeClr val="tx1"/>
                </a:solidFill>
              </a:rPr>
              <a:t>Wskaźniki rezultatu bezpośredniego dla konkursu </a:t>
            </a:r>
          </a:p>
          <a:p>
            <a:pPr algn="ctr"/>
            <a:endParaRPr lang="pl-PL" sz="1000" dirty="0" smtClean="0">
              <a:solidFill>
                <a:schemeClr val="tx1"/>
              </a:solidFill>
            </a:endParaRPr>
          </a:p>
          <a:p>
            <a:pPr algn="just"/>
            <a:r>
              <a:rPr lang="pl-PL" sz="2000" b="1" dirty="0">
                <a:solidFill>
                  <a:schemeClr val="tx1"/>
                </a:solidFill>
              </a:rPr>
              <a:t>Liczba utworzonych w programie miejsc świadczenia usług asystenckich </a:t>
            </a:r>
            <a:r>
              <a:rPr lang="pl-PL" sz="2000" b="1" dirty="0" smtClean="0">
                <a:solidFill>
                  <a:schemeClr val="tx1"/>
                </a:solidFill>
              </a:rPr>
              <a:t>i opiekuńczych </a:t>
            </a:r>
            <a:r>
              <a:rPr lang="pl-PL" sz="2000" b="1" dirty="0">
                <a:solidFill>
                  <a:schemeClr val="tx1"/>
                </a:solidFill>
              </a:rPr>
              <a:t>istniejących po zakończeniu projektu </a:t>
            </a:r>
            <a:endParaRPr lang="pl-PL" sz="2000" b="1" dirty="0" smtClean="0">
              <a:solidFill>
                <a:schemeClr val="tx1"/>
              </a:solidFill>
            </a:endParaRPr>
          </a:p>
          <a:p>
            <a:pPr algn="just"/>
            <a:endParaRPr lang="pl-PL" b="1" dirty="0" smtClean="0">
              <a:solidFill>
                <a:schemeClr val="tx1"/>
              </a:solidFill>
            </a:endParaRPr>
          </a:p>
          <a:p>
            <a:pPr algn="just"/>
            <a:r>
              <a:rPr lang="pl-PL" sz="1700" dirty="0">
                <a:solidFill>
                  <a:schemeClr val="tx1"/>
                </a:solidFill>
              </a:rPr>
              <a:t>Wskaźnik mierzy liczbę nowych miejsc świadczenia usług asystenckich </a:t>
            </a:r>
            <a:r>
              <a:rPr lang="pl-PL" sz="1700" dirty="0" smtClean="0">
                <a:solidFill>
                  <a:schemeClr val="tx1"/>
                </a:solidFill>
              </a:rPr>
              <a:t>i opiekuńczych </a:t>
            </a:r>
            <a:r>
              <a:rPr lang="pl-PL" sz="1700" dirty="0">
                <a:solidFill>
                  <a:schemeClr val="tx1"/>
                </a:solidFill>
              </a:rPr>
              <a:t>w społeczności lokalnej, utworzonych dzięki wsparciu EFS.</a:t>
            </a:r>
          </a:p>
          <a:p>
            <a:pPr algn="just"/>
            <a:r>
              <a:rPr lang="pl-PL" sz="1700" dirty="0">
                <a:solidFill>
                  <a:schemeClr val="tx1"/>
                </a:solidFill>
              </a:rPr>
              <a:t>Zakres świadczonych usług określony jest w </a:t>
            </a:r>
            <a:r>
              <a:rPr lang="pl-PL" sz="1700" i="1" dirty="0">
                <a:solidFill>
                  <a:schemeClr val="tx1"/>
                </a:solidFill>
              </a:rPr>
              <a:t>Wytycznych w zakresie realizacji przedsięwzięć w obszarze włączenia społecznego i zwalczania ubóstwa </a:t>
            </a:r>
            <a:r>
              <a:rPr lang="pl-PL" sz="1700" i="1" dirty="0" smtClean="0">
                <a:solidFill>
                  <a:schemeClr val="tx1"/>
                </a:solidFill>
              </a:rPr>
              <a:t>z wykorzystaniem </a:t>
            </a:r>
            <a:r>
              <a:rPr lang="pl-PL" sz="1700" i="1" dirty="0">
                <a:solidFill>
                  <a:schemeClr val="tx1"/>
                </a:solidFill>
              </a:rPr>
              <a:t>środków Europejskiego Funduszu Społecznego </a:t>
            </a:r>
            <a:r>
              <a:rPr lang="pl-PL" sz="1700" i="1" dirty="0" smtClean="0">
                <a:solidFill>
                  <a:schemeClr val="tx1"/>
                </a:solidFill>
              </a:rPr>
              <a:t>i Europejskiego </a:t>
            </a:r>
            <a:r>
              <a:rPr lang="pl-PL" sz="1700" i="1" dirty="0">
                <a:solidFill>
                  <a:schemeClr val="tx1"/>
                </a:solidFill>
              </a:rPr>
              <a:t>Funduszu Rozwoju Regionalnego na lata 2014-2020. </a:t>
            </a:r>
            <a:endParaRPr lang="pl-PL" sz="1700" i="1" dirty="0" smtClean="0">
              <a:solidFill>
                <a:schemeClr val="tx1"/>
              </a:solidFill>
            </a:endParaRPr>
          </a:p>
          <a:p>
            <a:pPr algn="just"/>
            <a:endParaRPr lang="pl-PL" sz="1400" b="1" dirty="0">
              <a:solidFill>
                <a:schemeClr val="tx1"/>
              </a:solidFill>
            </a:endParaRPr>
          </a:p>
          <a:p>
            <a:pPr algn="just"/>
            <a:r>
              <a:rPr lang="pl-PL" sz="1700" dirty="0">
                <a:solidFill>
                  <a:schemeClr val="tx1"/>
                </a:solidFill>
              </a:rPr>
              <a:t>W zakresie usług asystenckich wskaźnik mierzy liczbę asystentów.</a:t>
            </a:r>
          </a:p>
          <a:p>
            <a:pPr algn="just"/>
            <a:r>
              <a:rPr lang="pl-PL" sz="1700" dirty="0">
                <a:solidFill>
                  <a:schemeClr val="tx1"/>
                </a:solidFill>
              </a:rPr>
              <a:t>W zakresie usług opiekuńczych w miejscu zamieszkania wskaźnik mierzy liczbę opiekunów zawodowych i innych osób (np. sąsiadów) świadczących usługi opiekuńcze w miejscu zamieszkania. We wskaźniku nie należy wykazywać opiekunów faktycznych.</a:t>
            </a:r>
          </a:p>
          <a:p>
            <a:pPr algn="just"/>
            <a:r>
              <a:rPr lang="pl-PL" sz="1700" dirty="0">
                <a:solidFill>
                  <a:schemeClr val="tx1"/>
                </a:solidFill>
              </a:rPr>
              <a:t>W zakresie usług opiekuńczych w ośrodkach wsparcia (formy dzienne), rodzinnych domach </a:t>
            </a:r>
            <a:r>
              <a:rPr lang="pl-PL" sz="1700" dirty="0" smtClean="0">
                <a:solidFill>
                  <a:schemeClr val="tx1"/>
                </a:solidFill>
              </a:rPr>
              <a:t>pomocy i </a:t>
            </a:r>
            <a:r>
              <a:rPr lang="pl-PL" sz="1700" dirty="0">
                <a:solidFill>
                  <a:schemeClr val="tx1"/>
                </a:solidFill>
              </a:rPr>
              <a:t>innych miejscach całodobowego lub dziennego pobytu, wskaźnik mierzy liczbę miejsc </a:t>
            </a:r>
            <a:r>
              <a:rPr lang="pl-PL" sz="1700" dirty="0" smtClean="0">
                <a:solidFill>
                  <a:schemeClr val="tx1"/>
                </a:solidFill>
              </a:rPr>
              <a:t>w wymienionych </a:t>
            </a:r>
            <a:r>
              <a:rPr lang="pl-PL" sz="1700" dirty="0">
                <a:solidFill>
                  <a:schemeClr val="tx1"/>
                </a:solidFill>
              </a:rPr>
              <a:t>podmiotach</a:t>
            </a:r>
            <a:r>
              <a:rPr lang="pl-PL" sz="1700" dirty="0" smtClean="0">
                <a:solidFill>
                  <a:schemeClr val="tx1"/>
                </a:solidFill>
              </a:rPr>
              <a:t>.</a:t>
            </a:r>
            <a:endParaRPr lang="pl-PL" sz="1700" dirty="0">
              <a:solidFill>
                <a:schemeClr val="tx1"/>
              </a:solidFill>
            </a:endParaRPr>
          </a:p>
          <a:p>
            <a:pPr algn="just"/>
            <a:r>
              <a:rPr lang="pl-PL" b="1" dirty="0" smtClean="0">
                <a:solidFill>
                  <a:schemeClr val="tx1"/>
                </a:solidFill>
              </a:rPr>
              <a:t>W projektach zakładających kontynuację wsparcia, Beneficjanci obligatoryjnie wypełniają wartość bazową!!!</a:t>
            </a:r>
            <a:endParaRPr lang="pl-PL" b="1" dirty="0">
              <a:solidFill>
                <a:schemeClr val="tx1"/>
              </a:solidFill>
            </a:endParaRPr>
          </a:p>
        </p:txBody>
      </p:sp>
      <p:sp>
        <p:nvSpPr>
          <p:cNvPr id="13315" name="Rectangle 3"/>
          <p:cNvSpPr>
            <a:spLocks noChangeArrowheads="1"/>
          </p:cNvSpPr>
          <p:nvPr/>
        </p:nvSpPr>
        <p:spPr bwMode="auto">
          <a:xfrm>
            <a:off x="1187624" y="2969078"/>
            <a:ext cx="640871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buClrTx/>
              <a:buSzTx/>
            </a:pPr>
            <a:endParaRPr kumimoji="0" lang="pl-PL" sz="1600" b="0" i="0" u="none" strike="noStrike" cap="none" normalizeH="0" baseline="0" dirty="0" smtClean="0">
              <a:ln>
                <a:noFill/>
              </a:ln>
              <a:solidFill>
                <a:schemeClr val="tx1"/>
              </a:solidFill>
              <a:effectLst/>
            </a:endParaRPr>
          </a:p>
          <a:p>
            <a:pPr lvl="0" algn="just" defTabSz="914400">
              <a:buClrTx/>
              <a:buSzTx/>
            </a:pPr>
            <a:endParaRPr kumimoji="0" lang="pl-PL" sz="16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1838237609"/>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85221" y="259582"/>
            <a:ext cx="8173557" cy="616026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200" b="1" dirty="0" smtClean="0">
                <a:solidFill>
                  <a:schemeClr val="tx1"/>
                </a:solidFill>
              </a:rPr>
              <a:t>Wskaźniki rezultatu bezpośredniego dla konkursu </a:t>
            </a:r>
          </a:p>
          <a:p>
            <a:pPr algn="just"/>
            <a:endParaRPr lang="pl-PL" sz="1000" dirty="0" smtClean="0">
              <a:solidFill>
                <a:schemeClr val="tx1"/>
              </a:solidFill>
            </a:endParaRPr>
          </a:p>
          <a:p>
            <a:pPr algn="just"/>
            <a:endParaRPr lang="pl-PL" sz="1050" dirty="0" smtClean="0">
              <a:solidFill>
                <a:schemeClr val="tx1"/>
              </a:solidFill>
            </a:endParaRPr>
          </a:p>
          <a:p>
            <a:pPr algn="just"/>
            <a:r>
              <a:rPr lang="pl-PL" b="1" dirty="0">
                <a:solidFill>
                  <a:schemeClr val="tx1"/>
                </a:solidFill>
              </a:rPr>
              <a:t>Liczba osób zagrożonych ubóstwem lub wykluczeniem społecznym, które opuściły opiekę instytucjonalną na rzecz usług społecznych świadczonych </a:t>
            </a:r>
            <a:r>
              <a:rPr lang="pl-PL" b="1" dirty="0" smtClean="0">
                <a:solidFill>
                  <a:schemeClr val="tx1"/>
                </a:solidFill>
              </a:rPr>
              <a:t>w społeczności </a:t>
            </a:r>
            <a:r>
              <a:rPr lang="pl-PL" b="1" dirty="0">
                <a:solidFill>
                  <a:schemeClr val="tx1"/>
                </a:solidFill>
              </a:rPr>
              <a:t>lokalnej w </a:t>
            </a:r>
            <a:r>
              <a:rPr lang="pl-PL" b="1" dirty="0" smtClean="0">
                <a:solidFill>
                  <a:schemeClr val="tx1"/>
                </a:solidFill>
              </a:rPr>
              <a:t>programie</a:t>
            </a:r>
          </a:p>
          <a:p>
            <a:pPr algn="just"/>
            <a:endParaRPr lang="pl-PL" b="1" dirty="0">
              <a:solidFill>
                <a:schemeClr val="tx1"/>
              </a:solidFill>
            </a:endParaRPr>
          </a:p>
          <a:p>
            <a:pPr algn="just"/>
            <a:r>
              <a:rPr lang="pl-PL" dirty="0">
                <a:solidFill>
                  <a:schemeClr val="tx1"/>
                </a:solidFill>
              </a:rPr>
              <a:t>Wskaźnik mierzy liczbę osób zagrożonych ubóstwem lub wykluczeniem społecznym objętych usługami społecznymi w ramach programu, które dzięki udziałowi w projekcie opuściły placówki opieki instytucjonalnej i korzystają </a:t>
            </a:r>
            <a:r>
              <a:rPr lang="pl-PL" dirty="0" smtClean="0">
                <a:solidFill>
                  <a:schemeClr val="tx1"/>
                </a:solidFill>
              </a:rPr>
              <a:t>z usług </a:t>
            </a:r>
            <a:r>
              <a:rPr lang="pl-PL" dirty="0">
                <a:solidFill>
                  <a:schemeClr val="tx1"/>
                </a:solidFill>
              </a:rPr>
              <a:t>społecznych świadczonych w społeczności lokalnej.</a:t>
            </a:r>
          </a:p>
          <a:p>
            <a:pPr algn="just"/>
            <a:r>
              <a:rPr lang="pl-PL" dirty="0">
                <a:solidFill>
                  <a:schemeClr val="tx1"/>
                </a:solidFill>
              </a:rPr>
              <a:t>Definicje osób zagrożonych ubóstwem lub wykluczeniem społecznym, opieki instytucjonalnej i usług społecznych świadczonych w społeczności lokalnej zgodne z </a:t>
            </a:r>
            <a:r>
              <a:rPr lang="pl-PL" i="1" dirty="0">
                <a:solidFill>
                  <a:schemeClr val="tx1"/>
                </a:solidFill>
              </a:rPr>
              <a:t>Wytycznymi w zakresie realizacji przedsięwzięć w obszarze włączenia społecznego i zwalczania ubóstwa z wykorzystaniem środków Europejskiego Funduszu Społecznego i Europejskiego Funduszu Rozwoju Regionalnego na lata 2014-2020</a:t>
            </a:r>
            <a:r>
              <a:rPr lang="pl-PL" dirty="0">
                <a:solidFill>
                  <a:schemeClr val="tx1"/>
                </a:solidFill>
              </a:rPr>
              <a:t>.</a:t>
            </a:r>
          </a:p>
        </p:txBody>
      </p:sp>
      <p:sp>
        <p:nvSpPr>
          <p:cNvPr id="13315" name="Rectangle 3"/>
          <p:cNvSpPr>
            <a:spLocks noChangeArrowheads="1"/>
          </p:cNvSpPr>
          <p:nvPr/>
        </p:nvSpPr>
        <p:spPr bwMode="auto">
          <a:xfrm>
            <a:off x="1187624" y="2969078"/>
            <a:ext cx="640871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buClrTx/>
              <a:buSzTx/>
            </a:pPr>
            <a:endParaRPr kumimoji="0" lang="pl-PL" sz="1600" b="0" i="0" u="none" strike="noStrike" cap="none" normalizeH="0" baseline="0" dirty="0" smtClean="0">
              <a:ln>
                <a:noFill/>
              </a:ln>
              <a:solidFill>
                <a:schemeClr val="tx1"/>
              </a:solidFill>
              <a:effectLst/>
            </a:endParaRPr>
          </a:p>
          <a:p>
            <a:pPr lvl="0" algn="just" defTabSz="914400">
              <a:buClrTx/>
              <a:buSzTx/>
            </a:pPr>
            <a:endParaRPr kumimoji="0" lang="pl-PL" sz="16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126626490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26139" y="5972781"/>
            <a:ext cx="9144000" cy="876300"/>
          </a:xfrm>
          <a:prstGeom prst="rect">
            <a:avLst/>
          </a:prstGeom>
          <a:noFill/>
          <a:ln w="9525">
            <a:noFill/>
            <a:round/>
            <a:headEnd/>
            <a:tailEnd/>
          </a:ln>
          <a:effectLst/>
        </p:spPr>
      </p:pic>
      <p:sp>
        <p:nvSpPr>
          <p:cNvPr id="33795" name="AutoShape 3"/>
          <p:cNvSpPr>
            <a:spLocks noChangeArrowheads="1"/>
          </p:cNvSpPr>
          <p:nvPr/>
        </p:nvSpPr>
        <p:spPr bwMode="auto">
          <a:xfrm>
            <a:off x="476382" y="476672"/>
            <a:ext cx="8191235" cy="550502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400" b="1" dirty="0" smtClean="0">
              <a:solidFill>
                <a:schemeClr val="tx1"/>
              </a:solidFill>
            </a:endParaRPr>
          </a:p>
          <a:p>
            <a:pPr algn="ctr"/>
            <a:r>
              <a:rPr lang="pl-PL" sz="2400" b="1" dirty="0" smtClean="0">
                <a:solidFill>
                  <a:schemeClr val="tx1"/>
                </a:solidFill>
              </a:rPr>
              <a:t>Wskaźniki produktu dla konkursu </a:t>
            </a:r>
            <a:endParaRPr lang="pl-PL" sz="2400" b="1" dirty="0">
              <a:solidFill>
                <a:schemeClr val="tx1"/>
              </a:solidFill>
            </a:endParaRPr>
          </a:p>
          <a:p>
            <a:pPr lvl="0" algn="just"/>
            <a:endParaRPr lang="pl-PL" sz="1050" dirty="0" smtClean="0"/>
          </a:p>
          <a:p>
            <a:pPr lvl="0" algn="just"/>
            <a:endParaRPr lang="pl-PL" sz="1600" b="1" dirty="0" smtClean="0">
              <a:solidFill>
                <a:schemeClr val="tx1">
                  <a:lumMod val="95000"/>
                  <a:lumOff val="5000"/>
                </a:schemeClr>
              </a:solidFill>
              <a:ea typeface="Times New Roman" pitchFamily="18" charset="0"/>
            </a:endParaRPr>
          </a:p>
          <a:p>
            <a:pPr lvl="0" algn="just"/>
            <a:r>
              <a:rPr lang="pl-PL" sz="2000" b="1" dirty="0" smtClean="0">
                <a:solidFill>
                  <a:schemeClr val="tx1">
                    <a:lumMod val="95000"/>
                    <a:lumOff val="5000"/>
                  </a:schemeClr>
                </a:solidFill>
                <a:ea typeface="Times New Roman" pitchFamily="18" charset="0"/>
              </a:rPr>
              <a:t>Liczba </a:t>
            </a:r>
            <a:r>
              <a:rPr lang="pl-PL" sz="2000" b="1" dirty="0">
                <a:solidFill>
                  <a:schemeClr val="tx1">
                    <a:lumMod val="95000"/>
                    <a:lumOff val="5000"/>
                  </a:schemeClr>
                </a:solidFill>
                <a:ea typeface="Times New Roman" pitchFamily="18" charset="0"/>
              </a:rPr>
              <a:t>osób zagrożonych ubóstwem lub wykluczeniem społecznym objętych usługami społecznymi świadczonymi w interesie ogólnym w </a:t>
            </a:r>
            <a:r>
              <a:rPr lang="pl-PL" sz="2000" b="1" dirty="0" smtClean="0">
                <a:solidFill>
                  <a:schemeClr val="tx1">
                    <a:lumMod val="95000"/>
                    <a:lumOff val="5000"/>
                  </a:schemeClr>
                </a:solidFill>
                <a:ea typeface="Times New Roman" pitchFamily="18" charset="0"/>
              </a:rPr>
              <a:t>programie</a:t>
            </a:r>
          </a:p>
          <a:p>
            <a:pPr lvl="0" algn="just"/>
            <a:endParaRPr lang="pl-PL" b="1" dirty="0" smtClean="0">
              <a:solidFill>
                <a:schemeClr val="tx1">
                  <a:lumMod val="95000"/>
                  <a:lumOff val="5000"/>
                </a:schemeClr>
              </a:solidFill>
              <a:ea typeface="Times New Roman" pitchFamily="18" charset="0"/>
            </a:endParaRPr>
          </a:p>
          <a:p>
            <a:pPr lvl="0" algn="just"/>
            <a:r>
              <a:rPr lang="pl-PL" sz="1600" dirty="0"/>
              <a:t>Wskaźnik obejmuje osoby zagrożone ubóstwem lub wykluczeniem społecznym (definicja jak we wskaźniku: liczba osób zagrożonych ubóstwem lub wykluczeniem społecznym objętych wsparciem w programie), które otrzymały wsparcie w postaci usług społecznych w ramach projektu. </a:t>
            </a:r>
          </a:p>
          <a:p>
            <a:pPr lvl="0" algn="just"/>
            <a:r>
              <a:rPr lang="pl-PL" sz="1600" dirty="0"/>
              <a:t>Usługi społeczne świadczone w interesie ogólnym należy rozumieć zgodnie z definicją usług społecznych świadczonych w społeczności lokalnej wskazaną w </a:t>
            </a:r>
            <a:r>
              <a:rPr lang="pl-PL" sz="1600" i="1" dirty="0"/>
              <a:t>Wytycznych </a:t>
            </a:r>
            <a:r>
              <a:rPr lang="pl-PL" sz="1600" i="1" dirty="0" smtClean="0"/>
              <a:t>w zakresie </a:t>
            </a:r>
            <a:r>
              <a:rPr lang="pl-PL" sz="1600" i="1" dirty="0"/>
              <a:t>realizacji przedsięwzięć w obszarze włączenia społecznego i zwalczania ubóstwa z wykorzystaniem środków Europejskiego Funduszu Społecznego </a:t>
            </a:r>
            <a:r>
              <a:rPr lang="pl-PL" sz="1600" i="1" dirty="0" smtClean="0"/>
              <a:t>i Europejskiego </a:t>
            </a:r>
            <a:r>
              <a:rPr lang="pl-PL" sz="1600" i="1" dirty="0"/>
              <a:t>Funduszu Rozwoju Regionalnego na lata 2014-2020</a:t>
            </a:r>
            <a:r>
              <a:rPr lang="pl-PL" sz="1600" i="1" dirty="0" smtClean="0"/>
              <a:t>.</a:t>
            </a:r>
            <a:endParaRPr lang="pl-PL" sz="1400" i="1" dirty="0">
              <a:solidFill>
                <a:srgbClr val="FF0000"/>
              </a:solidFill>
            </a:endParaRPr>
          </a:p>
          <a:p>
            <a:pPr algn="just"/>
            <a:endParaRPr lang="pl-PL" sz="1400" dirty="0" smtClean="0">
              <a:solidFill>
                <a:schemeClr val="tx1"/>
              </a:solidFill>
            </a:endParaRPr>
          </a:p>
          <a:p>
            <a:pPr algn="just"/>
            <a:endParaRPr lang="pl-PL" sz="1400" dirty="0" smtClean="0">
              <a:solidFill>
                <a:schemeClr val="tx1"/>
              </a:solidFill>
            </a:endParaRPr>
          </a:p>
          <a:p>
            <a:pPr lvl="0" algn="just"/>
            <a:endParaRPr lang="pl-PL" dirty="0">
              <a:solidFill>
                <a:srgbClr val="FF0000"/>
              </a:solidFill>
            </a:endParaRPr>
          </a:p>
          <a:p>
            <a:pPr algn="ctr"/>
            <a:endParaRPr lang="pl-PL" b="1" dirty="0">
              <a:solidFill>
                <a:srgbClr val="FF0000"/>
              </a:solidFill>
            </a:endParaRPr>
          </a:p>
        </p:txBody>
      </p:sp>
    </p:spTree>
    <p:extLst>
      <p:ext uri="{BB962C8B-B14F-4D97-AF65-F5344CB8AC3E}">
        <p14:creationId xmlns:p14="http://schemas.microsoft.com/office/powerpoint/2010/main" val="199174257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611560" y="260648"/>
            <a:ext cx="7848872" cy="572105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Poziom dofinansowania: </a:t>
            </a:r>
            <a:r>
              <a:rPr lang="pl-PL" sz="2400" dirty="0" smtClean="0">
                <a:solidFill>
                  <a:srgbClr val="000000"/>
                </a:solidFill>
              </a:rPr>
              <a:t>maksymalnie</a:t>
            </a:r>
            <a:r>
              <a:rPr lang="pl-PL" sz="2400" b="1" dirty="0" smtClean="0">
                <a:solidFill>
                  <a:srgbClr val="000000"/>
                </a:solidFill>
              </a:rPr>
              <a:t> 95%</a:t>
            </a:r>
            <a:r>
              <a:rPr lang="pl-PL" sz="2400" dirty="0" smtClean="0">
                <a:solidFill>
                  <a:srgbClr val="000000"/>
                </a:solidFill>
              </a:rPr>
              <a:t>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solidFill>
                  <a:srgbClr val="000000"/>
                </a:solidFill>
              </a:rPr>
              <a:t>(w tym 85% środki UE)</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Wkład własny: </a:t>
            </a:r>
            <a:r>
              <a:rPr lang="pl-PL" sz="2400" dirty="0" smtClean="0">
                <a:solidFill>
                  <a:schemeClr val="tx1"/>
                </a:solidFill>
              </a:rPr>
              <a:t>minimum </a:t>
            </a:r>
            <a:r>
              <a:rPr lang="pl-PL" sz="2400" b="1" dirty="0" smtClean="0">
                <a:solidFill>
                  <a:schemeClr val="tx1"/>
                </a:solidFill>
              </a:rPr>
              <a:t>5%</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b="1"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800" b="1" dirty="0" smtClean="0">
                <a:solidFill>
                  <a:schemeClr val="tx1"/>
                </a:solidFill>
              </a:rPr>
              <a:t>Wartość projektu:</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u="sng" dirty="0" smtClean="0">
                <a:solidFill>
                  <a:schemeClr val="tx1"/>
                </a:solidFill>
              </a:rPr>
              <a:t>Minimalna </a:t>
            </a:r>
            <a:r>
              <a:rPr lang="pl-PL" sz="2400" u="sng" dirty="0">
                <a:solidFill>
                  <a:schemeClr val="tx1"/>
                </a:solidFill>
              </a:rPr>
              <a:t>wartość </a:t>
            </a:r>
            <a:r>
              <a:rPr lang="pl-PL" sz="2400" u="sng" dirty="0" smtClean="0">
                <a:solidFill>
                  <a:schemeClr val="tx1"/>
                </a:solidFill>
              </a:rPr>
              <a:t>projektu:</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a:solidFill>
                  <a:schemeClr val="tx1"/>
                </a:solidFill>
              </a:rPr>
              <a:t>Konkurs 49: </a:t>
            </a:r>
            <a:r>
              <a:rPr lang="pl-PL" sz="2400" dirty="0" smtClean="0">
                <a:solidFill>
                  <a:schemeClr val="tx1"/>
                </a:solidFill>
              </a:rPr>
              <a:t> </a:t>
            </a:r>
            <a:r>
              <a:rPr lang="pl-PL" sz="2400" dirty="0">
                <a:solidFill>
                  <a:schemeClr val="tx1"/>
                </a:solidFill>
              </a:rPr>
              <a:t>100 000,00 </a:t>
            </a:r>
            <a:r>
              <a:rPr lang="pl-PL" sz="2400" dirty="0" smtClean="0">
                <a:solidFill>
                  <a:schemeClr val="tx1"/>
                </a:solidFill>
              </a:rPr>
              <a:t>zł</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a:solidFill>
                  <a:schemeClr val="tx1"/>
                </a:solidFill>
              </a:rPr>
              <a:t>Konkurs </a:t>
            </a:r>
            <a:r>
              <a:rPr lang="pl-PL" sz="2400" b="1" dirty="0" smtClean="0">
                <a:solidFill>
                  <a:schemeClr val="tx1"/>
                </a:solidFill>
              </a:rPr>
              <a:t>50: </a:t>
            </a:r>
            <a:r>
              <a:rPr lang="pl-PL" sz="2400" dirty="0" smtClean="0">
                <a:solidFill>
                  <a:schemeClr val="tx1"/>
                </a:solidFill>
              </a:rPr>
              <a:t> wartość dofinansowania (co najmniej </a:t>
            </a:r>
            <a:br>
              <a:rPr lang="pl-PL" sz="2400" dirty="0" smtClean="0">
                <a:solidFill>
                  <a:schemeClr val="tx1"/>
                </a:solidFill>
              </a:rPr>
            </a:br>
            <a:r>
              <a:rPr lang="pl-PL" sz="2400" dirty="0" smtClean="0">
                <a:solidFill>
                  <a:schemeClr val="tx1"/>
                </a:solidFill>
              </a:rPr>
              <a:t>440 800,00 zł) oraz wkład własny</a:t>
            </a:r>
            <a:endParaRPr lang="pl-PL" sz="2400"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u="sng" dirty="0" smtClean="0">
                <a:solidFill>
                  <a:schemeClr val="tx1"/>
                </a:solidFill>
              </a:rPr>
              <a:t>Maksymalna wartość projektu: </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Konkurs 49: </a:t>
            </a:r>
            <a:r>
              <a:rPr lang="pl-PL" sz="2400" dirty="0">
                <a:solidFill>
                  <a:schemeClr val="tx1"/>
                </a:solidFill>
              </a:rPr>
              <a:t>wartość dofinansowania </a:t>
            </a:r>
            <a:r>
              <a:rPr lang="pl-PL" sz="2400" dirty="0" smtClean="0">
                <a:solidFill>
                  <a:schemeClr val="tx1"/>
                </a:solidFill>
              </a:rPr>
              <a:t>(maksymalnie</a:t>
            </a:r>
            <a:r>
              <a:rPr lang="pl-PL" sz="2400" dirty="0">
                <a:solidFill>
                  <a:schemeClr val="tx1"/>
                </a:solidFill>
              </a:rPr>
              <a:t/>
            </a:r>
            <a:br>
              <a:rPr lang="pl-PL" sz="2400" dirty="0">
                <a:solidFill>
                  <a:schemeClr val="tx1"/>
                </a:solidFill>
              </a:rPr>
            </a:br>
            <a:r>
              <a:rPr lang="pl-PL" sz="2400" dirty="0">
                <a:solidFill>
                  <a:schemeClr val="tx1"/>
                </a:solidFill>
              </a:rPr>
              <a:t>440 800,00 zł) oraz wkład własny</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Konkurs 50: </a:t>
            </a:r>
            <a:r>
              <a:rPr lang="pl-PL" sz="2400" dirty="0">
                <a:solidFill>
                  <a:schemeClr val="tx1"/>
                </a:solidFill>
              </a:rPr>
              <a:t>nie określono (wynika z alokacji przeznaczonej na konkurs)</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solidFill>
            </a:endParaRPr>
          </a:p>
        </p:txBody>
      </p:sp>
    </p:spTree>
    <p:extLst>
      <p:ext uri="{BB962C8B-B14F-4D97-AF65-F5344CB8AC3E}">
        <p14:creationId xmlns:p14="http://schemas.microsoft.com/office/powerpoint/2010/main" val="340269365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85221" y="437084"/>
            <a:ext cx="8173557" cy="515215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000" b="1" dirty="0" smtClean="0">
              <a:solidFill>
                <a:schemeClr val="tx1"/>
              </a:solidFill>
            </a:endParaRPr>
          </a:p>
          <a:p>
            <a:pPr algn="ctr"/>
            <a:r>
              <a:rPr lang="pl-PL" sz="2400" b="1" dirty="0" smtClean="0">
                <a:solidFill>
                  <a:schemeClr val="tx1"/>
                </a:solidFill>
              </a:rPr>
              <a:t>Wskaźnik produktu </a:t>
            </a:r>
            <a:r>
              <a:rPr lang="pl-PL" sz="2400" b="1" dirty="0">
                <a:solidFill>
                  <a:schemeClr val="tx1"/>
                </a:solidFill>
              </a:rPr>
              <a:t>dla </a:t>
            </a:r>
            <a:r>
              <a:rPr lang="pl-PL" sz="2400" b="1" dirty="0" smtClean="0">
                <a:solidFill>
                  <a:schemeClr val="tx1"/>
                </a:solidFill>
              </a:rPr>
              <a:t>konkursu</a:t>
            </a:r>
            <a:endParaRPr lang="pl-PL" sz="2400" dirty="0" smtClean="0">
              <a:solidFill>
                <a:schemeClr val="tx1"/>
              </a:solidFill>
            </a:endParaRPr>
          </a:p>
          <a:p>
            <a:pPr algn="just"/>
            <a:endParaRPr lang="pl-PL" sz="1050" dirty="0" smtClean="0">
              <a:solidFill>
                <a:schemeClr val="tx1"/>
              </a:solidFill>
            </a:endParaRPr>
          </a:p>
          <a:p>
            <a:pPr algn="just"/>
            <a:r>
              <a:rPr lang="pl-PL" sz="2000" b="1" dirty="0">
                <a:solidFill>
                  <a:schemeClr val="tx1"/>
                </a:solidFill>
              </a:rPr>
              <a:t>Liczba osób zagrożonych ubóstwem lub wykluczeniem społecznym objętych usługami asystenckimi i opiekuńczymi świadczonymi </a:t>
            </a:r>
            <a:r>
              <a:rPr lang="pl-PL" sz="2000" b="1" dirty="0" smtClean="0">
                <a:solidFill>
                  <a:schemeClr val="tx1"/>
                </a:solidFill>
              </a:rPr>
              <a:t>w społeczności </a:t>
            </a:r>
            <a:r>
              <a:rPr lang="pl-PL" sz="2000" b="1" dirty="0">
                <a:solidFill>
                  <a:schemeClr val="tx1"/>
                </a:solidFill>
              </a:rPr>
              <a:t>lokalnej w </a:t>
            </a:r>
            <a:r>
              <a:rPr lang="pl-PL" sz="2000" b="1" dirty="0" smtClean="0">
                <a:solidFill>
                  <a:schemeClr val="tx1"/>
                </a:solidFill>
              </a:rPr>
              <a:t>programie</a:t>
            </a:r>
          </a:p>
          <a:p>
            <a:pPr algn="just"/>
            <a:endParaRPr lang="pl-PL" sz="1600" b="1" dirty="0">
              <a:solidFill>
                <a:schemeClr val="tx1"/>
              </a:solidFill>
            </a:endParaRPr>
          </a:p>
          <a:p>
            <a:pPr algn="just"/>
            <a:r>
              <a:rPr lang="pl-PL" sz="1600" dirty="0">
                <a:solidFill>
                  <a:schemeClr val="tx1"/>
                </a:solidFill>
              </a:rPr>
              <a:t>Wskaźnik obejmuje osoby zagrożone ubóstwem lub wykluczeniem społecznym (definicja jak we wskaźniku: liczba osób zagrożonych ubóstwem lub wykluczeniem społecznym objętych wsparciem w programie), które otrzymały wsparcie w postaci usług asystenckich lub opiekuńczych świadczonych w społeczności lokalnej w ramach projektu.</a:t>
            </a:r>
          </a:p>
          <a:p>
            <a:pPr algn="just"/>
            <a:r>
              <a:rPr lang="pl-PL" sz="1600" dirty="0">
                <a:solidFill>
                  <a:schemeClr val="tx1"/>
                </a:solidFill>
              </a:rPr>
              <a:t>Usługi asystenckie i opiekuńcze świadczone w społeczności lokalnej należy rozumieć zgodnie z definicją usług społecznych świadczonych w społeczności lokalnej wskazaną </a:t>
            </a:r>
            <a:r>
              <a:rPr lang="pl-PL" sz="1600" dirty="0" smtClean="0">
                <a:solidFill>
                  <a:schemeClr val="tx1"/>
                </a:solidFill>
              </a:rPr>
              <a:t>w </a:t>
            </a:r>
            <a:r>
              <a:rPr lang="pl-PL" sz="1600" i="1" dirty="0" smtClean="0">
                <a:solidFill>
                  <a:schemeClr val="tx1"/>
                </a:solidFill>
              </a:rPr>
              <a:t>Wytycznych </a:t>
            </a:r>
            <a:r>
              <a:rPr lang="pl-PL" sz="1600" i="1" dirty="0">
                <a:solidFill>
                  <a:schemeClr val="tx1"/>
                </a:solidFill>
              </a:rPr>
              <a:t>w zakresie realizacji przedsięwzięć w obszarze włączenia społecznego </a:t>
            </a:r>
            <a:r>
              <a:rPr lang="pl-PL" sz="1600" i="1" dirty="0" smtClean="0">
                <a:solidFill>
                  <a:schemeClr val="tx1"/>
                </a:solidFill>
              </a:rPr>
              <a:t>i zwalczania </a:t>
            </a:r>
            <a:r>
              <a:rPr lang="pl-PL" sz="1600" i="1" dirty="0">
                <a:solidFill>
                  <a:schemeClr val="tx1"/>
                </a:solidFill>
              </a:rPr>
              <a:t>ubóstwa z wykorzystaniem środków Europejskiego Funduszu Społecznego </a:t>
            </a:r>
            <a:r>
              <a:rPr lang="pl-PL" sz="1600" i="1" dirty="0" smtClean="0">
                <a:solidFill>
                  <a:schemeClr val="tx1"/>
                </a:solidFill>
              </a:rPr>
              <a:t>i Europejskiego </a:t>
            </a:r>
            <a:r>
              <a:rPr lang="pl-PL" sz="1600" i="1" dirty="0">
                <a:solidFill>
                  <a:schemeClr val="tx1"/>
                </a:solidFill>
              </a:rPr>
              <a:t>Funduszu Rozwoju Regionalnego na lata 2014-2020.</a:t>
            </a:r>
          </a:p>
        </p:txBody>
      </p:sp>
      <p:sp>
        <p:nvSpPr>
          <p:cNvPr id="13315" name="Rectangle 3"/>
          <p:cNvSpPr>
            <a:spLocks noChangeArrowheads="1"/>
          </p:cNvSpPr>
          <p:nvPr/>
        </p:nvSpPr>
        <p:spPr bwMode="auto">
          <a:xfrm>
            <a:off x="1187624" y="2969078"/>
            <a:ext cx="640871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buClrTx/>
              <a:buSzTx/>
            </a:pPr>
            <a:endParaRPr kumimoji="0" lang="pl-PL" sz="1600" b="0" i="0" u="none" strike="noStrike" cap="none" normalizeH="0" baseline="0" dirty="0" smtClean="0">
              <a:ln>
                <a:noFill/>
              </a:ln>
              <a:solidFill>
                <a:schemeClr val="tx1"/>
              </a:solidFill>
              <a:effectLst/>
            </a:endParaRPr>
          </a:p>
          <a:p>
            <a:pPr lvl="0" algn="just" defTabSz="914400">
              <a:buClrTx/>
              <a:buSzTx/>
            </a:pPr>
            <a:endParaRPr kumimoji="0" lang="pl-PL" sz="16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285114676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85221" y="437084"/>
            <a:ext cx="8173557" cy="515215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2000" b="1" dirty="0" smtClean="0">
              <a:solidFill>
                <a:schemeClr val="tx1"/>
              </a:solidFill>
            </a:endParaRPr>
          </a:p>
          <a:p>
            <a:pPr algn="ctr"/>
            <a:r>
              <a:rPr lang="pl-PL" sz="2400" b="1" dirty="0" smtClean="0">
                <a:solidFill>
                  <a:schemeClr val="tx1"/>
                </a:solidFill>
              </a:rPr>
              <a:t>Wskaźnik produktu </a:t>
            </a:r>
            <a:r>
              <a:rPr lang="pl-PL" sz="2400" b="1" dirty="0">
                <a:solidFill>
                  <a:schemeClr val="tx1"/>
                </a:solidFill>
              </a:rPr>
              <a:t>dla </a:t>
            </a:r>
            <a:r>
              <a:rPr lang="pl-PL" sz="2400" b="1" dirty="0" smtClean="0">
                <a:solidFill>
                  <a:schemeClr val="tx1"/>
                </a:solidFill>
              </a:rPr>
              <a:t>konkursu</a:t>
            </a:r>
            <a:endParaRPr lang="pl-PL" sz="2400" dirty="0" smtClean="0">
              <a:solidFill>
                <a:schemeClr val="tx1"/>
              </a:solidFill>
            </a:endParaRPr>
          </a:p>
          <a:p>
            <a:pPr algn="just"/>
            <a:endParaRPr lang="pl-PL" sz="1050" dirty="0" smtClean="0">
              <a:solidFill>
                <a:schemeClr val="tx1"/>
              </a:solidFill>
            </a:endParaRPr>
          </a:p>
          <a:p>
            <a:pPr algn="just"/>
            <a:r>
              <a:rPr lang="pl-PL" sz="2000" dirty="0"/>
              <a:t>W przypadku projektów, które zakładają realizację usług opiekuńczych/ asystenckich/ specjalistycznych/ sąsiedzkich w miejscu zamieszkania uczestników projektu, projektodawca jest </a:t>
            </a:r>
            <a:r>
              <a:rPr lang="pl-PL" sz="2000" b="1" dirty="0"/>
              <a:t>bezwzględnie</a:t>
            </a:r>
            <a:r>
              <a:rPr lang="pl-PL" sz="2000" dirty="0"/>
              <a:t> </a:t>
            </a:r>
            <a:r>
              <a:rPr lang="pl-PL" sz="2000" b="1" dirty="0"/>
              <a:t>zobowiązany</a:t>
            </a:r>
            <a:r>
              <a:rPr lang="pl-PL" sz="2000" dirty="0"/>
              <a:t> do wskazania w punkcie 3.1.1 wniosku </a:t>
            </a:r>
            <a:r>
              <a:rPr lang="pl-PL" sz="2000" dirty="0" smtClean="0"/>
              <a:t>o dofinansowanie </a:t>
            </a:r>
            <a:r>
              <a:rPr lang="pl-PL" sz="2000" dirty="0"/>
              <a:t>następującego wskaźnika produktu: </a:t>
            </a:r>
            <a:r>
              <a:rPr lang="pl-PL" sz="2000" b="1" i="1" u="sng" dirty="0"/>
              <a:t>Liczba zrealizowanych godzin usług opiekuńczych/ asystenckich/ specjalistycznych usług opiekuńczych/ sąsiedzkich usług opiekuńczych </a:t>
            </a:r>
            <a:r>
              <a:rPr lang="pl-PL" sz="2000" dirty="0"/>
              <a:t>(do wyboru w zależności od faktycznie realizowanych form wsparcia) </a:t>
            </a:r>
            <a:r>
              <a:rPr lang="pl-PL" sz="2000" b="1" i="1" u="sng" dirty="0"/>
              <a:t>w ramach projektu</a:t>
            </a:r>
            <a:r>
              <a:rPr lang="pl-PL" sz="2000" i="1" dirty="0"/>
              <a:t>. </a:t>
            </a:r>
            <a:endParaRPr lang="pl-PL" sz="2000" b="1" dirty="0">
              <a:solidFill>
                <a:schemeClr val="tx1"/>
              </a:solidFill>
            </a:endParaRPr>
          </a:p>
        </p:txBody>
      </p:sp>
      <p:sp>
        <p:nvSpPr>
          <p:cNvPr id="13315" name="Rectangle 3"/>
          <p:cNvSpPr>
            <a:spLocks noChangeArrowheads="1"/>
          </p:cNvSpPr>
          <p:nvPr/>
        </p:nvSpPr>
        <p:spPr bwMode="auto">
          <a:xfrm>
            <a:off x="1043608" y="3013162"/>
            <a:ext cx="6408712"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defTabSz="914400" eaLnBrk="1" hangingPunct="1">
              <a:buClrTx/>
              <a:buSzTx/>
            </a:pPr>
            <a:endParaRPr kumimoji="0" lang="pl-PL" sz="1600" b="0" i="0" u="none" strike="noStrike" cap="none" normalizeH="0" baseline="0" dirty="0" smtClean="0">
              <a:ln>
                <a:noFill/>
              </a:ln>
              <a:solidFill>
                <a:schemeClr val="tx1"/>
              </a:solidFill>
              <a:effectLst/>
            </a:endParaRPr>
          </a:p>
          <a:p>
            <a:pPr lvl="0" algn="just" defTabSz="914400">
              <a:buClrTx/>
              <a:buSzTx/>
            </a:pPr>
            <a:endParaRPr kumimoji="0" lang="pl-PL" sz="1600" b="0" i="0" u="none" strike="noStrike" cap="none" normalizeH="0" baseline="0" dirty="0">
              <a:ln>
                <a:noFill/>
              </a:ln>
              <a:solidFill>
                <a:srgbClr val="FF0000"/>
              </a:solidFill>
              <a:effectLst/>
            </a:endParaRPr>
          </a:p>
        </p:txBody>
      </p:sp>
    </p:spTree>
    <p:extLst>
      <p:ext uri="{BB962C8B-B14F-4D97-AF65-F5344CB8AC3E}">
        <p14:creationId xmlns:p14="http://schemas.microsoft.com/office/powerpoint/2010/main" val="346100675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6165304"/>
            <a:ext cx="9144000" cy="692696"/>
          </a:xfrm>
          <a:prstGeom prst="rect">
            <a:avLst/>
          </a:prstGeom>
          <a:noFill/>
          <a:ln w="9525">
            <a:noFill/>
            <a:round/>
            <a:headEnd/>
            <a:tailEnd/>
          </a:ln>
          <a:effectLst/>
        </p:spPr>
      </p:pic>
      <p:sp>
        <p:nvSpPr>
          <p:cNvPr id="33795" name="AutoShape 3"/>
          <p:cNvSpPr>
            <a:spLocks noChangeArrowheads="1"/>
          </p:cNvSpPr>
          <p:nvPr/>
        </p:nvSpPr>
        <p:spPr bwMode="auto">
          <a:xfrm>
            <a:off x="476382" y="332656"/>
            <a:ext cx="8191235" cy="590465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2400" b="1" dirty="0" smtClean="0">
                <a:solidFill>
                  <a:schemeClr val="tx1">
                    <a:lumMod val="95000"/>
                    <a:lumOff val="5000"/>
                  </a:schemeClr>
                </a:solidFill>
              </a:rPr>
              <a:t>Wskaźniki horyzontalne</a:t>
            </a:r>
          </a:p>
          <a:p>
            <a:pPr algn="ctr"/>
            <a:endParaRPr lang="pl-PL" b="1" dirty="0" smtClean="0">
              <a:solidFill>
                <a:schemeClr val="tx1">
                  <a:lumMod val="95000"/>
                  <a:lumOff val="5000"/>
                </a:schemeClr>
              </a:solidFill>
            </a:endParaRPr>
          </a:p>
          <a:p>
            <a:pPr algn="just"/>
            <a:r>
              <a:rPr lang="pl-PL" dirty="0">
                <a:solidFill>
                  <a:schemeClr val="tx1"/>
                </a:solidFill>
              </a:rPr>
              <a:t>Wnioskodawca </a:t>
            </a:r>
            <a:r>
              <a:rPr lang="pl-PL" dirty="0" smtClean="0">
                <a:solidFill>
                  <a:schemeClr val="tx1"/>
                </a:solidFill>
              </a:rPr>
              <a:t>zobligowany </a:t>
            </a:r>
            <a:r>
              <a:rPr lang="pl-PL" dirty="0">
                <a:solidFill>
                  <a:schemeClr val="tx1"/>
                </a:solidFill>
              </a:rPr>
              <a:t>jest do </a:t>
            </a:r>
            <a:r>
              <a:rPr lang="pl-PL" b="1" dirty="0">
                <a:solidFill>
                  <a:schemeClr val="tx1"/>
                </a:solidFill>
              </a:rPr>
              <a:t>monitorowania  wskaźników </a:t>
            </a:r>
            <a:r>
              <a:rPr lang="pl-PL" b="1" dirty="0" smtClean="0">
                <a:solidFill>
                  <a:schemeClr val="tx1"/>
                </a:solidFill>
              </a:rPr>
              <a:t>horyzontalnych</a:t>
            </a:r>
            <a:r>
              <a:rPr lang="pl-PL" dirty="0" smtClean="0">
                <a:solidFill>
                  <a:schemeClr val="tx1"/>
                </a:solidFill>
              </a:rPr>
              <a:t> z </a:t>
            </a:r>
            <a:r>
              <a:rPr lang="pl-PL" i="1" dirty="0" smtClean="0">
                <a:solidFill>
                  <a:schemeClr val="tx1"/>
                </a:solidFill>
              </a:rPr>
              <a:t>Wytycznymi w </a:t>
            </a:r>
            <a:r>
              <a:rPr lang="pl-PL" i="1" dirty="0">
                <a:solidFill>
                  <a:schemeClr val="tx1"/>
                </a:solidFill>
              </a:rPr>
              <a:t>zakresie monitorowania postępu rzeczowego realizacji programów operacyjnych na lata 2014-2020</a:t>
            </a:r>
            <a:r>
              <a:rPr lang="pl-PL" dirty="0">
                <a:solidFill>
                  <a:schemeClr val="tx1"/>
                </a:solidFill>
              </a:rPr>
              <a:t>. </a:t>
            </a:r>
            <a:endParaRPr lang="pl-PL" dirty="0" smtClean="0">
              <a:solidFill>
                <a:schemeClr val="tx1"/>
              </a:solidFill>
            </a:endParaRPr>
          </a:p>
          <a:p>
            <a:pPr algn="just"/>
            <a:r>
              <a:rPr lang="pl-PL" dirty="0"/>
              <a:t>We wniosku o dofinansowanie projektu </a:t>
            </a:r>
            <a:r>
              <a:rPr lang="pl-PL" dirty="0" smtClean="0"/>
              <a:t>powinny zostać wybrane </a:t>
            </a:r>
            <a:r>
              <a:rPr lang="pl-PL" b="1" dirty="0" smtClean="0"/>
              <a:t>wszystkie wskaźniki horyzontalne</a:t>
            </a:r>
            <a:r>
              <a:rPr lang="pl-PL" dirty="0" smtClean="0"/>
              <a:t>, ze wskazaniem źródła danych do pomiaru wskaźników oraz sposobu pomiaru.</a:t>
            </a:r>
          </a:p>
          <a:p>
            <a:pPr algn="just"/>
            <a:endParaRPr lang="pl-PL" dirty="0">
              <a:solidFill>
                <a:schemeClr val="tx1"/>
              </a:solidFill>
            </a:endParaRPr>
          </a:p>
          <a:p>
            <a:pPr marL="285750" indent="-285750" algn="just">
              <a:buFont typeface="Arial" panose="020B0604020202020204" pitchFamily="34" charset="0"/>
              <a:buChar char="•"/>
            </a:pPr>
            <a:r>
              <a:rPr lang="pl-PL" dirty="0">
                <a:solidFill>
                  <a:schemeClr val="tx1"/>
                </a:solidFill>
              </a:rPr>
              <a:t>Liczba obiektów dostosowanych do potrzeb osób z </a:t>
            </a:r>
            <a:r>
              <a:rPr lang="pl-PL" dirty="0" smtClean="0">
                <a:solidFill>
                  <a:schemeClr val="tx1"/>
                </a:solidFill>
              </a:rPr>
              <a:t>niepełnosprawnościami</a:t>
            </a:r>
          </a:p>
          <a:p>
            <a:pPr algn="just"/>
            <a:endParaRPr lang="pl-PL" dirty="0" smtClean="0">
              <a:solidFill>
                <a:schemeClr val="tx1"/>
              </a:solidFill>
            </a:endParaRPr>
          </a:p>
          <a:p>
            <a:pPr marL="285750" indent="-285750" algn="just">
              <a:buFont typeface="Arial" panose="020B0604020202020204" pitchFamily="34" charset="0"/>
              <a:buChar char="•"/>
            </a:pPr>
            <a:r>
              <a:rPr lang="pl-PL" dirty="0">
                <a:solidFill>
                  <a:schemeClr val="tx1"/>
                </a:solidFill>
              </a:rPr>
              <a:t>Liczba osób objętych szkoleniami / doradztwem w zakresie kompetencji </a:t>
            </a:r>
            <a:r>
              <a:rPr lang="pl-PL" dirty="0" smtClean="0">
                <a:solidFill>
                  <a:schemeClr val="tx1"/>
                </a:solidFill>
              </a:rPr>
              <a:t>cyfrowych</a:t>
            </a:r>
          </a:p>
          <a:p>
            <a:pPr algn="just"/>
            <a:endParaRPr lang="pl-PL" dirty="0" smtClean="0">
              <a:solidFill>
                <a:schemeClr val="tx1"/>
              </a:solidFill>
            </a:endParaRPr>
          </a:p>
          <a:p>
            <a:pPr marL="285750" indent="-285750" algn="just">
              <a:buFont typeface="Arial" panose="020B0604020202020204" pitchFamily="34" charset="0"/>
              <a:buChar char="•"/>
            </a:pPr>
            <a:r>
              <a:rPr lang="pl-PL" dirty="0">
                <a:solidFill>
                  <a:schemeClr val="tx1"/>
                </a:solidFill>
              </a:rPr>
              <a:t>Liczba projektów, w których sfinansowano koszty racjonalnych usprawnień dla osób z </a:t>
            </a:r>
            <a:r>
              <a:rPr lang="pl-PL" dirty="0" smtClean="0">
                <a:solidFill>
                  <a:schemeClr val="tx1"/>
                </a:solidFill>
              </a:rPr>
              <a:t>niepełnosprawnościami</a:t>
            </a:r>
          </a:p>
          <a:p>
            <a:pPr marL="285750" indent="-285750" algn="just">
              <a:buFont typeface="Arial" panose="020B0604020202020204" pitchFamily="34" charset="0"/>
              <a:buChar char="•"/>
            </a:pPr>
            <a:endParaRPr lang="pl-PL" dirty="0" smtClean="0">
              <a:solidFill>
                <a:schemeClr val="tx1"/>
              </a:solidFill>
            </a:endParaRPr>
          </a:p>
          <a:p>
            <a:pPr marL="285750" indent="-285750" algn="just">
              <a:buFont typeface="Arial" panose="020B0604020202020204" pitchFamily="34" charset="0"/>
              <a:buChar char="•"/>
            </a:pPr>
            <a:r>
              <a:rPr lang="pl-PL" dirty="0">
                <a:solidFill>
                  <a:schemeClr val="tx1"/>
                </a:solidFill>
              </a:rPr>
              <a:t>Liczba podmiotów wykorzystujących technologie informacyjno–komunikacyjne (TIK</a:t>
            </a:r>
            <a:r>
              <a:rPr lang="pl-PL" dirty="0" smtClean="0">
                <a:solidFill>
                  <a:schemeClr val="tx1"/>
                </a:solidFill>
              </a:rPr>
              <a:t>)</a:t>
            </a:r>
            <a:endParaRPr lang="pl-PL" dirty="0">
              <a:solidFill>
                <a:schemeClr val="tx1"/>
              </a:solidFill>
            </a:endParaRPr>
          </a:p>
          <a:p>
            <a:pPr algn="just"/>
            <a:endParaRPr lang="pl-PL" sz="1600" dirty="0" smtClean="0">
              <a:solidFill>
                <a:schemeClr val="tx1"/>
              </a:solidFill>
            </a:endParaRPr>
          </a:p>
          <a:p>
            <a:pPr algn="just"/>
            <a:r>
              <a:rPr lang="pl-PL" sz="1600" b="1" dirty="0" smtClean="0">
                <a:solidFill>
                  <a:schemeClr val="tx1"/>
                </a:solidFill>
              </a:rPr>
              <a:t> </a:t>
            </a:r>
            <a:endParaRPr lang="pl-PL" sz="1600" b="1" dirty="0">
              <a:solidFill>
                <a:schemeClr val="tx1"/>
              </a:solidFill>
            </a:endParaRPr>
          </a:p>
        </p:txBody>
      </p:sp>
    </p:spTree>
    <p:extLst>
      <p:ext uri="{BB962C8B-B14F-4D97-AF65-F5344CB8AC3E}">
        <p14:creationId xmlns:p14="http://schemas.microsoft.com/office/powerpoint/2010/main" val="1676120705"/>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548680"/>
            <a:ext cx="8208912" cy="496855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Uproszczone metody rozliczania wydatków </a:t>
            </a:r>
            <a:r>
              <a:rPr lang="pl-PL" sz="1600" b="1" dirty="0">
                <a:solidFill>
                  <a:srgbClr val="FF0000"/>
                </a:solidFill>
              </a:rPr>
              <a:t/>
            </a:r>
            <a:br>
              <a:rPr lang="pl-PL" sz="1600" b="1" dirty="0">
                <a:solidFill>
                  <a:srgbClr val="FF0000"/>
                </a:solidFill>
              </a:rPr>
            </a:br>
            <a:endParaRPr lang="pl-PL" dirty="0">
              <a:solidFill>
                <a:srgbClr val="FF0000"/>
              </a:solidFill>
            </a:endParaRPr>
          </a:p>
          <a:p>
            <a:pPr>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rgbClr val="FF0000"/>
              </a:solidFill>
            </a:endParaRPr>
          </a:p>
          <a:p>
            <a:pPr algn="just"/>
            <a:r>
              <a:rPr lang="pl-PL" dirty="0">
                <a:solidFill>
                  <a:schemeClr val="tx1"/>
                </a:solidFill>
              </a:rPr>
              <a:t>W ramach </a:t>
            </a:r>
            <a:r>
              <a:rPr lang="pl-PL" dirty="0" smtClean="0">
                <a:solidFill>
                  <a:schemeClr val="tx1"/>
                </a:solidFill>
              </a:rPr>
              <a:t>konkursów, </a:t>
            </a:r>
            <a:r>
              <a:rPr lang="pl-PL" dirty="0">
                <a:solidFill>
                  <a:schemeClr val="tx1"/>
                </a:solidFill>
              </a:rPr>
              <a:t>IOK nie dopuszcza możliwości stosowania w projektach </a:t>
            </a:r>
            <a:r>
              <a:rPr lang="pl-PL" b="1" dirty="0">
                <a:solidFill>
                  <a:schemeClr val="tx1"/>
                </a:solidFill>
              </a:rPr>
              <a:t>stawek </a:t>
            </a:r>
            <a:r>
              <a:rPr lang="pl-PL" b="1" dirty="0" smtClean="0">
                <a:solidFill>
                  <a:schemeClr val="tx1"/>
                </a:solidFill>
              </a:rPr>
              <a:t>jednostkowych.</a:t>
            </a:r>
          </a:p>
          <a:p>
            <a:pPr algn="just"/>
            <a:endParaRPr lang="pl-PL" b="1" dirty="0">
              <a:solidFill>
                <a:schemeClr val="tx1"/>
              </a:solidFill>
            </a:endParaRPr>
          </a:p>
          <a:p>
            <a:pPr algn="just"/>
            <a:r>
              <a:rPr lang="pl-PL" dirty="0" smtClean="0">
                <a:solidFill>
                  <a:schemeClr val="tx1"/>
                </a:solidFill>
              </a:rPr>
              <a:t>W przypadku </a:t>
            </a:r>
            <a:r>
              <a:rPr lang="pl-PL" dirty="0">
                <a:solidFill>
                  <a:schemeClr val="tx1"/>
                </a:solidFill>
              </a:rPr>
              <a:t>projektów, w których </a:t>
            </a:r>
            <a:r>
              <a:rPr lang="pl-PL" b="1" dirty="0">
                <a:solidFill>
                  <a:schemeClr val="tx1"/>
                </a:solidFill>
              </a:rPr>
              <a:t>wartość wkładu publicznego (środków publicznych) nie przekracza wyrażonej w PLN równowartości 100.000 EUR</a:t>
            </a:r>
            <a:r>
              <a:rPr lang="pl-PL" dirty="0">
                <a:solidFill>
                  <a:schemeClr val="tx1"/>
                </a:solidFill>
              </a:rPr>
              <a:t> (kurs EUR obowiązujący na dzień ogłoszenia konkursu wynosi </a:t>
            </a:r>
            <a:r>
              <a:rPr lang="pl-PL" b="1" dirty="0" smtClean="0">
                <a:solidFill>
                  <a:schemeClr val="tx1"/>
                </a:solidFill>
              </a:rPr>
              <a:t>4,408 </a:t>
            </a:r>
            <a:r>
              <a:rPr lang="pl-PL" b="1" dirty="0">
                <a:solidFill>
                  <a:schemeClr val="tx1"/>
                </a:solidFill>
              </a:rPr>
              <a:t>PLN</a:t>
            </a:r>
            <a:r>
              <a:rPr lang="pl-PL" dirty="0">
                <a:solidFill>
                  <a:schemeClr val="tx1"/>
                </a:solidFill>
              </a:rPr>
              <a:t>)</a:t>
            </a:r>
            <a:r>
              <a:rPr lang="pl-PL" b="1" dirty="0">
                <a:solidFill>
                  <a:schemeClr val="tx1"/>
                </a:solidFill>
              </a:rPr>
              <a:t> </a:t>
            </a:r>
            <a:r>
              <a:rPr lang="pl-PL" dirty="0">
                <a:solidFill>
                  <a:schemeClr val="tx1"/>
                </a:solidFill>
              </a:rPr>
              <a:t>należy zastosować uproszczoną metodę rozliczania wydatków </a:t>
            </a:r>
            <a:r>
              <a:rPr lang="pl-PL" b="1" dirty="0">
                <a:solidFill>
                  <a:schemeClr val="tx1"/>
                </a:solidFill>
              </a:rPr>
              <a:t>wyłącznie</a:t>
            </a:r>
            <a:r>
              <a:rPr lang="pl-PL" dirty="0">
                <a:solidFill>
                  <a:schemeClr val="tx1"/>
                </a:solidFill>
              </a:rPr>
              <a:t> </a:t>
            </a:r>
            <a:r>
              <a:rPr lang="pl-PL" b="1" dirty="0">
                <a:solidFill>
                  <a:schemeClr val="tx1"/>
                </a:solidFill>
              </a:rPr>
              <a:t>w formie kwot </a:t>
            </a:r>
            <a:r>
              <a:rPr lang="pl-PL" b="1" dirty="0" smtClean="0">
                <a:solidFill>
                  <a:schemeClr val="tx1"/>
                </a:solidFill>
              </a:rPr>
              <a:t>ryczałtowych – </a:t>
            </a:r>
            <a:r>
              <a:rPr lang="pl-PL" b="1" u="sng" dirty="0" smtClean="0">
                <a:solidFill>
                  <a:schemeClr val="tx1"/>
                </a:solidFill>
              </a:rPr>
              <a:t>dotyczy wyłącznie konkursu nr 49.</a:t>
            </a:r>
            <a:r>
              <a:rPr lang="pl-PL" b="1" dirty="0" smtClean="0">
                <a:solidFill>
                  <a:schemeClr val="tx1"/>
                </a:solidFill>
              </a:rPr>
              <a:t>	</a:t>
            </a:r>
          </a:p>
          <a:p>
            <a:pPr algn="just"/>
            <a:endParaRPr lang="pl-PL" sz="1600" b="1" dirty="0" smtClean="0">
              <a:solidFill>
                <a:schemeClr val="tx1"/>
              </a:solidFill>
            </a:endParaRPr>
          </a:p>
          <a:p>
            <a:pPr algn="just"/>
            <a:endParaRPr lang="pl-PL" dirty="0" smtClean="0">
              <a:solidFill>
                <a:schemeClr val="tx1"/>
              </a:solidFill>
            </a:endParaRPr>
          </a:p>
          <a:p>
            <a:pPr algn="just"/>
            <a:r>
              <a:rPr lang="pl-PL" dirty="0" smtClean="0">
                <a:solidFill>
                  <a:schemeClr val="tx1"/>
                </a:solidFill>
              </a:rPr>
              <a:t>Koszty pośrednie rozliczane są w ramach projektów z wykorzystaniem </a:t>
            </a:r>
            <a:r>
              <a:rPr lang="pl-PL" b="1" dirty="0" smtClean="0">
                <a:solidFill>
                  <a:schemeClr val="tx1"/>
                </a:solidFill>
              </a:rPr>
              <a:t>stawek ryczałtowych </a:t>
            </a:r>
            <a:r>
              <a:rPr lang="pl-PL" dirty="0" smtClean="0">
                <a:solidFill>
                  <a:schemeClr val="tx1"/>
                </a:solidFill>
              </a:rPr>
              <a:t>uzależnionych od wysokości kosztów bezpośrednich projektu (od 10 do 25% kosztów bezpośrednich projektu).</a:t>
            </a:r>
            <a:endParaRPr lang="pl-PL" dirty="0">
              <a:solidFill>
                <a:schemeClr val="tx1"/>
              </a:solidFill>
            </a:endParaRPr>
          </a:p>
          <a:p>
            <a:pPr algn="just"/>
            <a:endParaRPr lang="pl-PL" dirty="0">
              <a:solidFill>
                <a:schemeClr val="tx1"/>
              </a:solidFill>
            </a:endParaRPr>
          </a:p>
        </p:txBody>
      </p:sp>
    </p:spTree>
    <p:extLst>
      <p:ext uri="{BB962C8B-B14F-4D97-AF65-F5344CB8AC3E}">
        <p14:creationId xmlns:p14="http://schemas.microsoft.com/office/powerpoint/2010/main" val="23854739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260648"/>
            <a:ext cx="8208912" cy="572105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Cross-</a:t>
            </a:r>
            <a:r>
              <a:rPr lang="pl-PL" sz="2400" b="1" dirty="0" err="1" smtClean="0">
                <a:solidFill>
                  <a:schemeClr val="tx1"/>
                </a:solidFill>
              </a:rPr>
              <a:t>financing</a:t>
            </a:r>
            <a:r>
              <a:rPr lang="pl-PL" sz="2400" b="1" dirty="0" smtClean="0">
                <a:solidFill>
                  <a:schemeClr val="tx1"/>
                </a:solidFill>
              </a:rPr>
              <a:t> i środki trwałe </a:t>
            </a:r>
            <a:endParaRPr lang="pl-PL" sz="2400" b="1" dirty="0">
              <a:solidFill>
                <a:schemeClr val="tx1"/>
              </a:solidFill>
            </a:endParaRP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b="1" dirty="0"/>
          </a:p>
          <a:p>
            <a:pPr algn="jus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b="1" dirty="0" smtClean="0">
                <a:solidFill>
                  <a:schemeClr val="tx1"/>
                </a:solidFill>
              </a:rPr>
              <a:t>C</a:t>
            </a:r>
            <a:r>
              <a:rPr lang="x-none" b="1" dirty="0">
                <a:solidFill>
                  <a:schemeClr val="tx1"/>
                </a:solidFill>
              </a:rPr>
              <a:t>ross-financing</a:t>
            </a:r>
            <a:r>
              <a:rPr lang="x-none" dirty="0">
                <a:solidFill>
                  <a:schemeClr val="tx1"/>
                </a:solidFill>
              </a:rPr>
              <a:t> </a:t>
            </a:r>
            <a:r>
              <a:rPr lang="pl-PL" dirty="0">
                <a:solidFill>
                  <a:schemeClr val="tx1"/>
                </a:solidFill>
              </a:rPr>
              <a:t>w ramach projektu </a:t>
            </a:r>
            <a:r>
              <a:rPr lang="x-none" dirty="0">
                <a:solidFill>
                  <a:schemeClr val="tx1"/>
                </a:solidFill>
              </a:rPr>
              <a:t>może dotyczyć wyłącznie: </a:t>
            </a:r>
            <a:endParaRPr lang="pl-PL" dirty="0" smtClean="0">
              <a:solidFill>
                <a:schemeClr val="tx1"/>
              </a:solidFill>
            </a:endParaRPr>
          </a:p>
          <a:p>
            <a:pPr algn="just"/>
            <a:r>
              <a:rPr lang="pl-PL" sz="1700" b="1" dirty="0" smtClean="0">
                <a:solidFill>
                  <a:schemeClr val="tx1"/>
                </a:solidFill>
              </a:rPr>
              <a:t>- </a:t>
            </a:r>
            <a:r>
              <a:rPr lang="x-none" sz="1700" b="1" dirty="0">
                <a:solidFill>
                  <a:schemeClr val="tx1"/>
                </a:solidFill>
              </a:rPr>
              <a:t>zakupu nieruchomości</a:t>
            </a:r>
            <a:r>
              <a:rPr lang="x-none" sz="1700" dirty="0">
                <a:solidFill>
                  <a:schemeClr val="tx1"/>
                </a:solidFill>
              </a:rPr>
              <a:t>,</a:t>
            </a:r>
            <a:endParaRPr lang="pl-PL" sz="1700" dirty="0">
              <a:solidFill>
                <a:schemeClr val="tx1"/>
              </a:solidFill>
            </a:endParaRPr>
          </a:p>
          <a:p>
            <a:pPr algn="just"/>
            <a:r>
              <a:rPr lang="pl-PL" sz="1700" b="1" dirty="0">
                <a:solidFill>
                  <a:schemeClr val="tx1"/>
                </a:solidFill>
              </a:rPr>
              <a:t>- </a:t>
            </a:r>
            <a:r>
              <a:rPr lang="x-none" sz="1700" b="1" dirty="0">
                <a:solidFill>
                  <a:schemeClr val="tx1"/>
                </a:solidFill>
              </a:rPr>
              <a:t>zakupu </a:t>
            </a:r>
            <a:r>
              <a:rPr lang="x-none" sz="1700" b="1" dirty="0" smtClean="0">
                <a:solidFill>
                  <a:schemeClr val="tx1"/>
                </a:solidFill>
              </a:rPr>
              <a:t>infrastruktury</a:t>
            </a:r>
            <a:r>
              <a:rPr lang="pl-PL" sz="1700" b="1" dirty="0" smtClean="0">
                <a:solidFill>
                  <a:schemeClr val="tx1"/>
                </a:solidFill>
              </a:rPr>
              <a:t> </a:t>
            </a:r>
            <a:r>
              <a:rPr lang="pl-PL" sz="1700" dirty="0" smtClean="0">
                <a:solidFill>
                  <a:schemeClr val="tx1"/>
                </a:solidFill>
              </a:rPr>
              <a:t>(</a:t>
            </a:r>
            <a:r>
              <a:rPr lang="x-none" sz="1700" dirty="0" smtClean="0">
                <a:solidFill>
                  <a:schemeClr val="tx1"/>
                </a:solidFill>
              </a:rPr>
              <a:t>elementy </a:t>
            </a:r>
            <a:r>
              <a:rPr lang="x-none" sz="1700" dirty="0">
                <a:solidFill>
                  <a:schemeClr val="tx1"/>
                </a:solidFill>
              </a:rPr>
              <a:t>nieprzenośne, na stałe przytwierdzone </a:t>
            </a:r>
            <a:r>
              <a:rPr lang="x-none" sz="1700" dirty="0" smtClean="0">
                <a:solidFill>
                  <a:schemeClr val="tx1"/>
                </a:solidFill>
              </a:rPr>
              <a:t>do</a:t>
            </a:r>
            <a:r>
              <a:rPr lang="pl-PL" sz="1700" dirty="0" smtClean="0">
                <a:solidFill>
                  <a:schemeClr val="tx1"/>
                </a:solidFill>
              </a:rPr>
              <a:t> </a:t>
            </a:r>
            <a:r>
              <a:rPr lang="x-none" sz="1700" dirty="0" smtClean="0">
                <a:solidFill>
                  <a:schemeClr val="tx1"/>
                </a:solidFill>
              </a:rPr>
              <a:t>nieruchomości</a:t>
            </a:r>
            <a:r>
              <a:rPr lang="x-none" sz="1700" dirty="0">
                <a:solidFill>
                  <a:schemeClr val="tx1"/>
                </a:solidFill>
              </a:rPr>
              <a:t>, np. wykonanie podjazdu do budynku, zainstalowanie windy </a:t>
            </a:r>
            <a:r>
              <a:rPr lang="pl-PL" sz="1700" dirty="0" smtClean="0">
                <a:solidFill>
                  <a:schemeClr val="tx1"/>
                </a:solidFill>
              </a:rPr>
              <a:t/>
            </a:r>
            <a:br>
              <a:rPr lang="pl-PL" sz="1700" dirty="0" smtClean="0">
                <a:solidFill>
                  <a:schemeClr val="tx1"/>
                </a:solidFill>
              </a:rPr>
            </a:br>
            <a:r>
              <a:rPr lang="x-none" sz="1700" dirty="0" smtClean="0">
                <a:solidFill>
                  <a:schemeClr val="tx1"/>
                </a:solidFill>
              </a:rPr>
              <a:t>w budynku</a:t>
            </a:r>
            <a:r>
              <a:rPr lang="pl-PL" sz="1700" dirty="0" smtClean="0">
                <a:solidFill>
                  <a:schemeClr val="tx1"/>
                </a:solidFill>
              </a:rPr>
              <a:t>)</a:t>
            </a:r>
            <a:r>
              <a:rPr lang="x-none" sz="1700" dirty="0" smtClean="0">
                <a:solidFill>
                  <a:schemeClr val="tx1"/>
                </a:solidFill>
              </a:rPr>
              <a:t>,</a:t>
            </a:r>
            <a:endParaRPr lang="pl-PL" sz="1700" dirty="0">
              <a:solidFill>
                <a:schemeClr val="tx1"/>
              </a:solidFill>
            </a:endParaRPr>
          </a:p>
          <a:p>
            <a:pPr algn="just">
              <a:spcAft>
                <a:spcPts val="1200"/>
              </a:spcAft>
            </a:pPr>
            <a:r>
              <a:rPr lang="pl-PL" sz="1700" b="1" dirty="0">
                <a:solidFill>
                  <a:schemeClr val="tx1"/>
                </a:solidFill>
              </a:rPr>
              <a:t>- </a:t>
            </a:r>
            <a:r>
              <a:rPr lang="x-none" sz="1700" b="1" dirty="0">
                <a:solidFill>
                  <a:schemeClr val="tx1"/>
                </a:solidFill>
              </a:rPr>
              <a:t>dostosowania lub </a:t>
            </a:r>
            <a:r>
              <a:rPr lang="x-none" sz="1700" b="1" dirty="0" smtClean="0">
                <a:solidFill>
                  <a:schemeClr val="tx1"/>
                </a:solidFill>
              </a:rPr>
              <a:t>adaptacji</a:t>
            </a:r>
            <a:r>
              <a:rPr lang="pl-PL" sz="1700" b="1" dirty="0" smtClean="0">
                <a:solidFill>
                  <a:schemeClr val="tx1"/>
                </a:solidFill>
              </a:rPr>
              <a:t> budynków, pomieszczeń</a:t>
            </a:r>
            <a:r>
              <a:rPr lang="x-none" sz="1700" dirty="0" smtClean="0">
                <a:solidFill>
                  <a:schemeClr val="tx1"/>
                </a:solidFill>
              </a:rPr>
              <a:t> </a:t>
            </a:r>
            <a:r>
              <a:rPr lang="x-none" sz="1700" dirty="0">
                <a:solidFill>
                  <a:schemeClr val="tx1"/>
                </a:solidFill>
              </a:rPr>
              <a:t>(</a:t>
            </a:r>
            <a:r>
              <a:rPr lang="x-none" sz="1700" dirty="0" smtClean="0">
                <a:solidFill>
                  <a:schemeClr val="tx1"/>
                </a:solidFill>
              </a:rPr>
              <a:t>prace</a:t>
            </a:r>
            <a:r>
              <a:rPr lang="pl-PL" sz="1700" dirty="0" smtClean="0">
                <a:solidFill>
                  <a:schemeClr val="tx1"/>
                </a:solidFill>
              </a:rPr>
              <a:t> r</a:t>
            </a:r>
            <a:r>
              <a:rPr lang="x-none" sz="1700" dirty="0" smtClean="0">
                <a:solidFill>
                  <a:schemeClr val="tx1"/>
                </a:solidFill>
              </a:rPr>
              <a:t>emontowo-wykończeniowe)</a:t>
            </a:r>
            <a:r>
              <a:rPr lang="pl-PL" sz="1700" dirty="0" smtClean="0">
                <a:solidFill>
                  <a:schemeClr val="tx1"/>
                </a:solidFill>
              </a:rPr>
              <a:t>, w tym wydatków niezbędnych do przeprowadzenia tych prac i wchodzących w ich zakres.</a:t>
            </a: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x-none" b="1" dirty="0" smtClean="0">
                <a:solidFill>
                  <a:schemeClr val="tx1"/>
                </a:solidFill>
              </a:rPr>
              <a:t>Zakup </a:t>
            </a:r>
            <a:r>
              <a:rPr lang="x-none" b="1" dirty="0">
                <a:solidFill>
                  <a:schemeClr val="tx1"/>
                </a:solidFill>
              </a:rPr>
              <a:t>środków trwałych</a:t>
            </a:r>
            <a:r>
              <a:rPr lang="x-none" dirty="0">
                <a:solidFill>
                  <a:schemeClr val="tx1"/>
                </a:solidFill>
              </a:rPr>
              <a:t>, za wyjątkiem zakupu nieruchomości, infrastruktury i</a:t>
            </a:r>
            <a:r>
              <a:rPr lang="pl-PL" dirty="0">
                <a:solidFill>
                  <a:schemeClr val="tx1"/>
                </a:solidFill>
              </a:rPr>
              <a:t> </a:t>
            </a:r>
            <a:r>
              <a:rPr lang="x-none" dirty="0">
                <a:solidFill>
                  <a:schemeClr val="tx1"/>
                </a:solidFill>
              </a:rPr>
              <a:t>środków trwałych przeznaczonych na dostosowanie lub adaptację budynków i</a:t>
            </a:r>
            <a:r>
              <a:rPr lang="pl-PL" dirty="0">
                <a:solidFill>
                  <a:schemeClr val="tx1"/>
                </a:solidFill>
              </a:rPr>
              <a:t> </a:t>
            </a:r>
            <a:r>
              <a:rPr lang="x-none" dirty="0">
                <a:solidFill>
                  <a:schemeClr val="tx1"/>
                </a:solidFill>
              </a:rPr>
              <a:t>pomieszczeń, </a:t>
            </a:r>
            <a:r>
              <a:rPr lang="x-none" b="1" dirty="0">
                <a:solidFill>
                  <a:schemeClr val="tx1"/>
                </a:solidFill>
              </a:rPr>
              <a:t>nie stanowi wydatku w ramach </a:t>
            </a:r>
            <a:r>
              <a:rPr lang="x-none" b="1" dirty="0" smtClean="0">
                <a:solidFill>
                  <a:schemeClr val="tx1"/>
                </a:solidFill>
              </a:rPr>
              <a:t>cross-financingu</a:t>
            </a:r>
            <a:r>
              <a:rPr lang="pl-PL" b="1" dirty="0" smtClean="0">
                <a:solidFill>
                  <a:schemeClr val="tx1"/>
                </a:solidFill>
              </a:rPr>
              <a:t>. </a:t>
            </a:r>
          </a:p>
          <a:p>
            <a:pPr algn="just">
              <a:spcAft>
                <a:spcPts val="1200"/>
              </a:spcAf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1700" dirty="0" smtClean="0">
                <a:solidFill>
                  <a:schemeClr val="tx1"/>
                </a:solidFill>
              </a:rPr>
              <a:t>Zgodnie z Wytycznymi środki trwałe to  wydatki o wartości </a:t>
            </a:r>
            <a:r>
              <a:rPr lang="pl-PL" sz="1700" dirty="0">
                <a:solidFill>
                  <a:schemeClr val="tx1"/>
                </a:solidFill>
              </a:rPr>
              <a:t>jednostkowej równej </a:t>
            </a:r>
            <a:r>
              <a:rPr lang="pl-PL" sz="1700" dirty="0" smtClean="0">
                <a:solidFill>
                  <a:schemeClr val="tx1"/>
                </a:solidFill>
              </a:rPr>
              <a:t>i wyższej </a:t>
            </a:r>
            <a:r>
              <a:rPr lang="pl-PL" sz="1700" dirty="0">
                <a:solidFill>
                  <a:schemeClr val="tx1"/>
                </a:solidFill>
              </a:rPr>
              <a:t>niż </a:t>
            </a:r>
            <a:r>
              <a:rPr lang="pl-PL" sz="1700" b="1" dirty="0" smtClean="0">
                <a:solidFill>
                  <a:schemeClr val="tx1"/>
                </a:solidFill>
              </a:rPr>
              <a:t>10 000 </a:t>
            </a:r>
            <a:r>
              <a:rPr lang="pl-PL" sz="1700" b="1" dirty="0">
                <a:solidFill>
                  <a:schemeClr val="tx1"/>
                </a:solidFill>
              </a:rPr>
              <a:t>PLN</a:t>
            </a:r>
            <a:r>
              <a:rPr lang="pl-PL" sz="1700" dirty="0">
                <a:solidFill>
                  <a:schemeClr val="tx1"/>
                </a:solidFill>
              </a:rPr>
              <a:t> </a:t>
            </a:r>
            <a:r>
              <a:rPr lang="pl-PL" sz="1700" dirty="0" smtClean="0">
                <a:solidFill>
                  <a:schemeClr val="tx1"/>
                </a:solidFill>
              </a:rPr>
              <a:t>netto.</a:t>
            </a:r>
          </a:p>
          <a:p>
            <a:pPr algn="just">
              <a:spcAft>
                <a:spcPts val="1200"/>
              </a:spcAf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dirty="0" smtClean="0">
                <a:solidFill>
                  <a:schemeClr val="tx1"/>
                </a:solidFill>
              </a:rPr>
              <a:t>Wartość </a:t>
            </a:r>
            <a:r>
              <a:rPr lang="pl-PL" dirty="0">
                <a:solidFill>
                  <a:schemeClr val="tx1"/>
                </a:solidFill>
              </a:rPr>
              <a:t>wydatków poniesionych na zakup środków trwałych nie może przekroczyć </a:t>
            </a:r>
            <a:r>
              <a:rPr lang="pl-PL" b="1" dirty="0">
                <a:solidFill>
                  <a:schemeClr val="tx1"/>
                </a:solidFill>
              </a:rPr>
              <a:t>10 %</a:t>
            </a:r>
            <a:r>
              <a:rPr lang="pl-PL" dirty="0">
                <a:solidFill>
                  <a:schemeClr val="tx1"/>
                </a:solidFill>
              </a:rPr>
              <a:t> </a:t>
            </a:r>
            <a:r>
              <a:rPr lang="pl-PL" b="1" dirty="0">
                <a:solidFill>
                  <a:schemeClr val="tx1"/>
                </a:solidFill>
              </a:rPr>
              <a:t>wartości </a:t>
            </a:r>
            <a:r>
              <a:rPr lang="pl-PL" b="1" u="sng" dirty="0">
                <a:solidFill>
                  <a:schemeClr val="tx1"/>
                </a:solidFill>
              </a:rPr>
              <a:t>projektu</a:t>
            </a:r>
            <a:r>
              <a:rPr lang="pl-PL" dirty="0">
                <a:solidFill>
                  <a:schemeClr val="tx1"/>
                </a:solidFill>
              </a:rPr>
              <a:t> (w tym cross-</a:t>
            </a:r>
            <a:r>
              <a:rPr lang="pl-PL" dirty="0" err="1">
                <a:solidFill>
                  <a:schemeClr val="tx1"/>
                </a:solidFill>
              </a:rPr>
              <a:t>financingu</a:t>
            </a:r>
            <a:r>
              <a:rPr lang="pl-PL" dirty="0" smtClean="0">
                <a:solidFill>
                  <a:schemeClr val="tx1"/>
                </a:solidFill>
              </a:rPr>
              <a:t>).</a:t>
            </a:r>
          </a:p>
          <a:p>
            <a:pPr algn="just">
              <a:spcAft>
                <a:spcPts val="1200"/>
              </a:spcAf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dirty="0" smtClean="0">
                <a:solidFill>
                  <a:schemeClr val="tx1"/>
                </a:solidFill>
              </a:rPr>
              <a:t>Wydatki </a:t>
            </a:r>
            <a:r>
              <a:rPr lang="pl-PL" dirty="0">
                <a:solidFill>
                  <a:schemeClr val="tx1"/>
                </a:solidFill>
              </a:rPr>
              <a:t>w ramach cross‐</a:t>
            </a:r>
            <a:r>
              <a:rPr lang="pl-PL" dirty="0" err="1">
                <a:solidFill>
                  <a:schemeClr val="tx1"/>
                </a:solidFill>
              </a:rPr>
              <a:t>financingu</a:t>
            </a:r>
            <a:r>
              <a:rPr lang="pl-PL" dirty="0">
                <a:solidFill>
                  <a:schemeClr val="tx1"/>
                </a:solidFill>
              </a:rPr>
              <a:t> nie mogą przekroczyć </a:t>
            </a:r>
            <a:r>
              <a:rPr lang="pl-PL" b="1" dirty="0">
                <a:solidFill>
                  <a:schemeClr val="tx1"/>
                </a:solidFill>
              </a:rPr>
              <a:t>10 %</a:t>
            </a:r>
            <a:r>
              <a:rPr lang="pl-PL" dirty="0">
                <a:solidFill>
                  <a:schemeClr val="tx1"/>
                </a:solidFill>
              </a:rPr>
              <a:t> </a:t>
            </a:r>
            <a:r>
              <a:rPr lang="pl-PL" b="1" dirty="0">
                <a:solidFill>
                  <a:schemeClr val="tx1"/>
                </a:solidFill>
              </a:rPr>
              <a:t>wartości </a:t>
            </a:r>
            <a:r>
              <a:rPr lang="pl-PL" b="1" u="sng" dirty="0">
                <a:solidFill>
                  <a:schemeClr val="tx1"/>
                </a:solidFill>
              </a:rPr>
              <a:t>współfinansowania unijnego (EFS</a:t>
            </a:r>
            <a:r>
              <a:rPr lang="pl-PL" b="1" u="sng" dirty="0" smtClean="0">
                <a:solidFill>
                  <a:schemeClr val="tx1"/>
                </a:solidFill>
              </a:rPr>
              <a:t>).</a:t>
            </a:r>
            <a:endParaRPr lang="pl-PL"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chemeClr val="tx1"/>
              </a:solidFill>
            </a:endParaRPr>
          </a:p>
        </p:txBody>
      </p:sp>
    </p:spTree>
    <p:extLst>
      <p:ext uri="{BB962C8B-B14F-4D97-AF65-F5344CB8AC3E}">
        <p14:creationId xmlns:p14="http://schemas.microsoft.com/office/powerpoint/2010/main" val="305318768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404664"/>
            <a:ext cx="8208912" cy="568863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 </a:t>
            </a:r>
            <a:endParaRPr lang="pl-PL" sz="2400" b="1" dirty="0">
              <a:solidFill>
                <a:schemeClr val="tx1"/>
              </a:solidFill>
            </a:endParaRPr>
          </a:p>
          <a:p>
            <a:endParaRPr lang="pl-PL" dirty="0">
              <a:solidFill>
                <a:schemeClr val="tx1"/>
              </a:solidFill>
            </a:endParaRPr>
          </a:p>
          <a:p>
            <a:pPr algn="just"/>
            <a:r>
              <a:rPr lang="pl-PL" sz="2000" dirty="0" smtClean="0">
                <a:solidFill>
                  <a:schemeClr val="tx1"/>
                </a:solidFill>
                <a:latin typeface="+mj-lt"/>
              </a:rPr>
              <a:t>Realizacja </a:t>
            </a:r>
            <a:r>
              <a:rPr lang="pl-PL" sz="2000" dirty="0">
                <a:solidFill>
                  <a:schemeClr val="tx1"/>
                </a:solidFill>
                <a:latin typeface="+mj-lt"/>
              </a:rPr>
              <a:t>wsparcia w ramach projektu w postaci usług asystenckich, opiekuńczych, specjalistycznych usług opiekuńczych, sąsiedzkich usług opiekuńczych, dziennego domu pomocy oraz klubu seniora odbywa się zgodnie z zasadami i standardami wynikającymi z załącznika nr 1 do </a:t>
            </a:r>
            <a:r>
              <a:rPr lang="pl-PL" sz="2000" i="1" dirty="0">
                <a:solidFill>
                  <a:schemeClr val="tx1"/>
                </a:solidFill>
                <a:latin typeface="+mj-lt"/>
              </a:rPr>
              <a:t>Wytycznych w zakresie realizacji przedsięwzięć w obszarze włączenia społecznego i zwalczania ubóstwa z wykorzystaniem środków EFS i EFRR na lata 2014 – 2020</a:t>
            </a:r>
            <a:r>
              <a:rPr lang="pl-PL" sz="2000" dirty="0">
                <a:solidFill>
                  <a:schemeClr val="tx1"/>
                </a:solidFill>
                <a:latin typeface="+mj-lt"/>
              </a:rPr>
              <a:t>, przy czym Projektodawca ma obowiązek zamieścić we wniosku aplikacyjnym szczegółowe informacje dotyczące sposobu realizacji usługi, czyli usługi powinny zostać opisane </a:t>
            </a:r>
            <a:r>
              <a:rPr lang="pl-PL" sz="2000" b="1" dirty="0">
                <a:solidFill>
                  <a:schemeClr val="tx1"/>
                </a:solidFill>
                <a:latin typeface="+mj-lt"/>
              </a:rPr>
              <a:t>z uwzględnieniem informacji na temat kadry je realizującej, zakresu oraz liczby godzin zrealizowanego wsparcia. Ponadto ww. usługi powinny wynikać ze zdiagnozowanych problemów i potrzeb uczestników </a:t>
            </a:r>
            <a:r>
              <a:rPr lang="pl-PL" sz="2000" b="1" dirty="0" smtClean="0">
                <a:solidFill>
                  <a:schemeClr val="tx1"/>
                </a:solidFill>
                <a:latin typeface="+mj-lt"/>
              </a:rPr>
              <a:t>projektu.</a:t>
            </a:r>
            <a:endParaRPr lang="pl-PL" sz="2000" b="1" dirty="0">
              <a:solidFill>
                <a:schemeClr val="tx1"/>
              </a:solidFill>
              <a:latin typeface="+mj-lt"/>
            </a:endParaRPr>
          </a:p>
        </p:txBody>
      </p:sp>
    </p:spTree>
    <p:extLst>
      <p:ext uri="{BB962C8B-B14F-4D97-AF65-F5344CB8AC3E}">
        <p14:creationId xmlns:p14="http://schemas.microsoft.com/office/powerpoint/2010/main" val="3619991288"/>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404664"/>
            <a:ext cx="8208912" cy="547260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 </a:t>
            </a:r>
            <a:endParaRPr lang="pl-PL" sz="2400" b="1" dirty="0">
              <a:solidFill>
                <a:schemeClr val="tx1"/>
              </a:solidFill>
            </a:endParaRPr>
          </a:p>
          <a:p>
            <a:endParaRPr lang="pl-PL" dirty="0">
              <a:solidFill>
                <a:schemeClr val="tx1"/>
              </a:solidFill>
            </a:endParaRPr>
          </a:p>
          <a:p>
            <a:pPr algn="just"/>
            <a:r>
              <a:rPr lang="pl-PL" sz="2000" dirty="0" smtClean="0">
                <a:solidFill>
                  <a:schemeClr val="tx1"/>
                </a:solidFill>
                <a:latin typeface="+mj-lt"/>
              </a:rPr>
              <a:t>Odbiorcami </a:t>
            </a:r>
            <a:r>
              <a:rPr lang="pl-PL" sz="2000" dirty="0">
                <a:solidFill>
                  <a:schemeClr val="tx1"/>
                </a:solidFill>
                <a:latin typeface="+mj-lt"/>
              </a:rPr>
              <a:t>wsparcia w postaci </a:t>
            </a:r>
            <a:r>
              <a:rPr lang="pl-PL" sz="2000" b="1" dirty="0">
                <a:solidFill>
                  <a:schemeClr val="tx1"/>
                </a:solidFill>
                <a:latin typeface="+mj-lt"/>
              </a:rPr>
              <a:t>usług asystenckich </a:t>
            </a:r>
            <a:r>
              <a:rPr lang="pl-PL" sz="2000" dirty="0">
                <a:solidFill>
                  <a:schemeClr val="tx1"/>
                </a:solidFill>
                <a:latin typeface="+mj-lt"/>
              </a:rPr>
              <a:t>mogą być wyłącznie osoby z niepełnosprawnościami, w tym w szczególności zaliczone do umiarkowanego lub znacznego stopnia niepełnosprawności. </a:t>
            </a:r>
            <a:endParaRPr lang="pl-PL" sz="2000" dirty="0" smtClean="0">
              <a:solidFill>
                <a:schemeClr val="tx1"/>
              </a:solidFill>
              <a:latin typeface="+mj-lt"/>
            </a:endParaRPr>
          </a:p>
          <a:p>
            <a:pPr algn="just"/>
            <a:endParaRPr lang="pl-PL" sz="800" dirty="0" smtClean="0">
              <a:solidFill>
                <a:schemeClr val="tx1"/>
              </a:solidFill>
              <a:latin typeface="+mj-lt"/>
            </a:endParaRPr>
          </a:p>
          <a:p>
            <a:pPr algn="just"/>
            <a:r>
              <a:rPr lang="pl-PL" sz="2000" b="1" dirty="0" smtClean="0">
                <a:solidFill>
                  <a:schemeClr val="tx1"/>
                </a:solidFill>
                <a:latin typeface="+mj-lt"/>
              </a:rPr>
              <a:t>Usługi </a:t>
            </a:r>
            <a:r>
              <a:rPr lang="pl-PL" sz="2000" b="1" dirty="0">
                <a:solidFill>
                  <a:schemeClr val="tx1"/>
                </a:solidFill>
                <a:latin typeface="+mj-lt"/>
              </a:rPr>
              <a:t>opiekuńcze, specjalistyczne usługi opiekuńcze, sąsiedzkie usługi opiekuńcze, a także usługi w ramach Klubu Seniora oraz Dziennego Domu Pomocy </a:t>
            </a:r>
            <a:r>
              <a:rPr lang="pl-PL" sz="2000" dirty="0">
                <a:solidFill>
                  <a:schemeClr val="tx1"/>
                </a:solidFill>
                <a:latin typeface="+mj-lt"/>
              </a:rPr>
              <a:t>są realizowane wyłącznie dla osób </a:t>
            </a:r>
            <a:r>
              <a:rPr lang="pl-PL" sz="2000" dirty="0" smtClean="0">
                <a:solidFill>
                  <a:schemeClr val="tx1"/>
                </a:solidFill>
                <a:latin typeface="+mj-lt"/>
              </a:rPr>
              <a:t>potrzebujących wsparcia w codziennym funkcjonowaniu.</a:t>
            </a:r>
          </a:p>
          <a:p>
            <a:pPr algn="just"/>
            <a:r>
              <a:rPr lang="pl-PL" sz="2000" b="1" dirty="0"/>
              <a:t>Dofinansowanie ze środków EFS nie może dotyczyć tworzenia </a:t>
            </a:r>
            <a:r>
              <a:rPr lang="pl-PL" sz="2000" b="1" dirty="0" smtClean="0"/>
              <a:t>i  funkcjonowania </a:t>
            </a:r>
            <a:r>
              <a:rPr lang="pl-PL" sz="2000" b="1" dirty="0"/>
              <a:t>Środowiskowych Domów </a:t>
            </a:r>
            <a:r>
              <a:rPr lang="pl-PL" sz="2000" b="1" dirty="0" smtClean="0"/>
              <a:t>Samopomocy.</a:t>
            </a:r>
            <a:endParaRPr lang="pl-PL" sz="2000" dirty="0">
              <a:solidFill>
                <a:schemeClr val="tx1"/>
              </a:solidFill>
              <a:latin typeface="+mj-lt"/>
            </a:endParaRPr>
          </a:p>
          <a:p>
            <a:pPr algn="just"/>
            <a:endParaRPr lang="pl-PL" sz="800" dirty="0" smtClean="0">
              <a:solidFill>
                <a:schemeClr val="tx1"/>
              </a:solidFill>
              <a:latin typeface="+mj-lt"/>
            </a:endParaRPr>
          </a:p>
          <a:p>
            <a:pPr algn="just"/>
            <a:r>
              <a:rPr lang="pl-PL" sz="2000" dirty="0" smtClean="0">
                <a:solidFill>
                  <a:schemeClr val="tx1"/>
                </a:solidFill>
                <a:latin typeface="+mj-lt"/>
              </a:rPr>
              <a:t>Opiekunowie </a:t>
            </a:r>
            <a:r>
              <a:rPr lang="pl-PL" sz="2000" dirty="0">
                <a:solidFill>
                  <a:schemeClr val="tx1"/>
                </a:solidFill>
                <a:latin typeface="+mj-lt"/>
              </a:rPr>
              <a:t>faktyczni osób </a:t>
            </a:r>
            <a:r>
              <a:rPr lang="pl-PL" sz="2000" dirty="0" smtClean="0">
                <a:solidFill>
                  <a:schemeClr val="tx1"/>
                </a:solidFill>
                <a:latin typeface="+mj-lt"/>
              </a:rPr>
              <a:t>potrzebujących wsparcia w codziennym funkcjonowaniu </a:t>
            </a:r>
            <a:r>
              <a:rPr lang="pl-PL" sz="2000" dirty="0">
                <a:solidFill>
                  <a:schemeClr val="tx1"/>
                </a:solidFill>
                <a:latin typeface="+mj-lt"/>
              </a:rPr>
              <a:t>mogą być uczestnikami projektu jedynie w sytuacji, gdy wsparciem w ramach projektu objęte są jednocześnie osoby, wobec których są opiekunami nieformalnymi.</a:t>
            </a:r>
          </a:p>
        </p:txBody>
      </p:sp>
    </p:spTree>
    <p:extLst>
      <p:ext uri="{BB962C8B-B14F-4D97-AF65-F5344CB8AC3E}">
        <p14:creationId xmlns:p14="http://schemas.microsoft.com/office/powerpoint/2010/main" val="109161822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404664"/>
            <a:ext cx="8208912" cy="568863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 </a:t>
            </a:r>
            <a:endParaRPr lang="pl-PL" sz="2400" b="1" dirty="0">
              <a:solidFill>
                <a:schemeClr val="tx1"/>
              </a:solidFill>
            </a:endParaRPr>
          </a:p>
          <a:p>
            <a:endParaRPr lang="pl-PL" dirty="0">
              <a:solidFill>
                <a:schemeClr val="tx1"/>
              </a:solidFill>
              <a:latin typeface="+mj-lt"/>
            </a:endParaRPr>
          </a:p>
          <a:p>
            <a:pPr algn="just"/>
            <a:r>
              <a:rPr lang="pl-PL" dirty="0" smtClean="0">
                <a:latin typeface="+mj-lt"/>
              </a:rPr>
              <a:t>W </a:t>
            </a:r>
            <a:r>
              <a:rPr lang="pl-PL" dirty="0">
                <a:latin typeface="+mj-lt"/>
              </a:rPr>
              <a:t>ramach projektów dotyczących usług społecznych, w szczególności usług opiekuńczych istnieje możliwość finansowania usług zdrowotnych jedynie </a:t>
            </a:r>
            <a:r>
              <a:rPr lang="pl-PL" dirty="0" smtClean="0">
                <a:latin typeface="+mj-lt"/>
              </a:rPr>
              <a:t>w sytuacji</a:t>
            </a:r>
            <a:r>
              <a:rPr lang="pl-PL" dirty="0">
                <a:latin typeface="+mj-lt"/>
              </a:rPr>
              <a:t>, gdy usługi te nie mogą zostać sfinansowane ze środków publicznych, tj. </a:t>
            </a:r>
            <a:r>
              <a:rPr lang="pl-PL" b="1" dirty="0">
                <a:latin typeface="+mj-lt"/>
              </a:rPr>
              <a:t>wykraczają poza gwarantowane świadczenia opieki zdrowotnej albo wykazane zostało, że gwarantowana usługa zdrowotna nie może zostać sfinansowana danej osobie ze środków publicznych w okresie trwania projektu</a:t>
            </a:r>
            <a:r>
              <a:rPr lang="pl-PL" dirty="0">
                <a:latin typeface="+mj-lt"/>
              </a:rPr>
              <a:t>. Usługi zdrowotne widniejące w katalogu świadczeń gwarantowanych jako podstawowe mogą być finansowane tylko pod warunkiem, że jednocześnie finansowane są usługi ponadstandardowe, a cały pakiet usług tworzy logiczną całość, niezbędną do zapewnienia kompleksowego wsparcia osobom zagrożonym ubóstwem lub wykluczeniem społecznym i stanowiąca wartość dodaną do funkcjonującego systemu opieki zdrowotnej. </a:t>
            </a:r>
            <a:endParaRPr lang="pl-PL" dirty="0" smtClean="0">
              <a:latin typeface="+mj-lt"/>
            </a:endParaRPr>
          </a:p>
          <a:p>
            <a:pPr algn="just"/>
            <a:r>
              <a:rPr lang="pl-PL" b="1" dirty="0">
                <a:latin typeface="+mj-lt"/>
              </a:rPr>
              <a:t>U</a:t>
            </a:r>
            <a:r>
              <a:rPr lang="pl-PL" b="1" dirty="0" smtClean="0">
                <a:latin typeface="+mj-lt"/>
              </a:rPr>
              <a:t>sługi </a:t>
            </a:r>
            <a:r>
              <a:rPr lang="pl-PL" b="1" dirty="0">
                <a:latin typeface="+mj-lt"/>
              </a:rPr>
              <a:t>społeczne mogą być realizowane wyłącznie przez podmioty prowadzące w swojej działalności statutowej usługi społeczne lub przez podmioty prowadzące w swojej działalności statutowej jednocześnie usługi społeczne i zdrowotne. </a:t>
            </a:r>
            <a:endParaRPr lang="pl-PL" b="1" dirty="0">
              <a:effectLst/>
              <a:latin typeface="+mj-lt"/>
            </a:endParaRPr>
          </a:p>
        </p:txBody>
      </p:sp>
    </p:spTree>
    <p:extLst>
      <p:ext uri="{BB962C8B-B14F-4D97-AF65-F5344CB8AC3E}">
        <p14:creationId xmlns:p14="http://schemas.microsoft.com/office/powerpoint/2010/main" val="303829357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404664"/>
            <a:ext cx="8208912" cy="6048672"/>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 </a:t>
            </a:r>
            <a:endParaRPr lang="pl-PL" sz="2400" b="1" dirty="0">
              <a:solidFill>
                <a:schemeClr val="tx1"/>
              </a:solidFill>
            </a:endParaRPr>
          </a:p>
          <a:p>
            <a:endParaRPr lang="pl-PL" dirty="0">
              <a:solidFill>
                <a:schemeClr val="tx1"/>
              </a:solidFill>
            </a:endParaRPr>
          </a:p>
          <a:p>
            <a:pPr algn="just"/>
            <a:r>
              <a:rPr lang="pl-PL" sz="2000" dirty="0" smtClean="0"/>
              <a:t>W </a:t>
            </a:r>
            <a:r>
              <a:rPr lang="pl-PL" sz="2000" dirty="0"/>
              <a:t>ramach konkursu istnieje możliwość tworzenia ośrodków zapewniających całodobową opiekę dla osób </a:t>
            </a:r>
            <a:r>
              <a:rPr lang="pl-PL" sz="2000" dirty="0" smtClean="0"/>
              <a:t>potrzebujących wsparcia w codziennym funkcjonowaniu wyłącznie </a:t>
            </a:r>
            <a:r>
              <a:rPr lang="pl-PL" sz="2000" dirty="0"/>
              <a:t>w oparciu o zapisy Rozdziału 3 ustawy z dnia 12 marca </a:t>
            </a:r>
            <a:r>
              <a:rPr lang="pl-PL" sz="2000" dirty="0" smtClean="0"/>
              <a:t>2004r</a:t>
            </a:r>
            <a:r>
              <a:rPr lang="pl-PL" sz="2000" dirty="0"/>
              <a:t>. o pomocy społecznej, przy czym liczba miejsc całodobowego pobytu w ww. placówce nie może być większa niż 30. </a:t>
            </a:r>
            <a:endParaRPr lang="pl-PL" sz="2000" dirty="0" smtClean="0"/>
          </a:p>
          <a:p>
            <a:pPr algn="just"/>
            <a:r>
              <a:rPr lang="pl-PL" sz="2000" b="1" dirty="0" smtClean="0"/>
              <a:t>Dofinansowanie </a:t>
            </a:r>
            <a:r>
              <a:rPr lang="pl-PL" sz="2000" b="1" dirty="0"/>
              <a:t>ze środków EFS nie może dotyczyć tworzenia </a:t>
            </a:r>
            <a:r>
              <a:rPr lang="pl-PL" sz="2000" b="1" dirty="0" smtClean="0"/>
              <a:t>i funkcjonowania </a:t>
            </a:r>
            <a:r>
              <a:rPr lang="pl-PL" sz="2000" b="1" dirty="0"/>
              <a:t>Domów Pomocy Społecznej. </a:t>
            </a:r>
            <a:endParaRPr lang="pl-PL" sz="2000" b="1" dirty="0" smtClean="0"/>
          </a:p>
          <a:p>
            <a:pPr algn="just"/>
            <a:endParaRPr lang="pl-PL" sz="2000" dirty="0"/>
          </a:p>
          <a:p>
            <a:pPr algn="just"/>
            <a:r>
              <a:rPr lang="pl-PL" sz="2000" dirty="0" smtClean="0">
                <a:solidFill>
                  <a:schemeClr val="tx1"/>
                </a:solidFill>
              </a:rPr>
              <a:t>Projektodawcy należący do sektora finansów publicznych, którzy </a:t>
            </a:r>
            <a:r>
              <a:rPr lang="pl-PL" sz="2000" dirty="0">
                <a:solidFill>
                  <a:schemeClr val="tx1"/>
                </a:solidFill>
              </a:rPr>
              <a:t>otrzymają w ramach konkursu środki na utworzenie i/ lub funkcjonowanie Dziennych Domów Pomocy są zobowiązani </a:t>
            </a:r>
            <a:r>
              <a:rPr lang="pl-PL" sz="2000" b="1" dirty="0">
                <a:solidFill>
                  <a:schemeClr val="tx1"/>
                </a:solidFill>
              </a:rPr>
              <a:t>do przekazania danych dotyczących placówki do Wydziału Polityki Społecznej Podkarpackiego Urzędu Wojewódzkiego</a:t>
            </a:r>
            <a:r>
              <a:rPr lang="pl-PL" sz="2000" dirty="0">
                <a:solidFill>
                  <a:schemeClr val="tx1"/>
                </a:solidFill>
              </a:rPr>
              <a:t>. Minimalny zakres danych obejmuje dokładny adres DDP, nazwę i adres podmiotu prowadzącego placówkę, imię </a:t>
            </a:r>
            <a:r>
              <a:rPr lang="pl-PL" sz="2000" dirty="0" smtClean="0">
                <a:solidFill>
                  <a:schemeClr val="tx1"/>
                </a:solidFill>
              </a:rPr>
              <a:t>i nazwisko </a:t>
            </a:r>
            <a:r>
              <a:rPr lang="pl-PL" sz="2000" dirty="0">
                <a:solidFill>
                  <a:schemeClr val="tx1"/>
                </a:solidFill>
              </a:rPr>
              <a:t>osoby zarządzającej DDP, numer kontaktowy.</a:t>
            </a:r>
          </a:p>
        </p:txBody>
      </p:sp>
    </p:spTree>
    <p:extLst>
      <p:ext uri="{BB962C8B-B14F-4D97-AF65-F5344CB8AC3E}">
        <p14:creationId xmlns:p14="http://schemas.microsoft.com/office/powerpoint/2010/main" val="419145712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404664"/>
            <a:ext cx="8208912" cy="576064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 </a:t>
            </a:r>
            <a:endParaRPr lang="pl-PL" sz="2400" b="1" dirty="0">
              <a:solidFill>
                <a:schemeClr val="tx1"/>
              </a:solidFill>
            </a:endParaRPr>
          </a:p>
          <a:p>
            <a:pPr algn="just"/>
            <a:endParaRPr lang="pl-PL" sz="2000" dirty="0"/>
          </a:p>
          <a:p>
            <a:pPr algn="just"/>
            <a:r>
              <a:rPr lang="pl-PL" sz="2000" b="1" dirty="0" smtClean="0"/>
              <a:t>Wykorzystanie </a:t>
            </a:r>
            <a:r>
              <a:rPr lang="pl-PL" sz="2000" b="1" dirty="0"/>
              <a:t>nowoczesnych technologii informacyjno – komunikacyjnych</a:t>
            </a:r>
            <a:r>
              <a:rPr lang="pl-PL" sz="2000" dirty="0"/>
              <a:t>, np. teleopieki, systemów przywoławczych jest możliwe w ramach projektu </a:t>
            </a:r>
            <a:r>
              <a:rPr lang="pl-PL" sz="2000" b="1" dirty="0"/>
              <a:t>wyłącznie</a:t>
            </a:r>
            <a:r>
              <a:rPr lang="pl-PL" sz="2000" dirty="0"/>
              <a:t> pod warunkiem, iż stanowią one </a:t>
            </a:r>
            <a:r>
              <a:rPr lang="pl-PL" sz="2000" b="1" dirty="0"/>
              <a:t>element wsparcia</a:t>
            </a:r>
            <a:r>
              <a:rPr lang="pl-PL" sz="2000" dirty="0"/>
              <a:t> i gwarantują kompleksowość usługi opiekuńczej. </a:t>
            </a:r>
            <a:endParaRPr lang="pl-PL" sz="2000" dirty="0" smtClean="0"/>
          </a:p>
          <a:p>
            <a:pPr algn="just"/>
            <a:endParaRPr lang="pl-PL" sz="2000" dirty="0" smtClean="0"/>
          </a:p>
          <a:p>
            <a:pPr algn="just"/>
            <a:r>
              <a:rPr lang="pl-PL" sz="2000" b="1" dirty="0" smtClean="0"/>
              <a:t>W </a:t>
            </a:r>
            <a:r>
              <a:rPr lang="pl-PL" sz="2000" b="1" dirty="0"/>
              <a:t>ramach ogłoszonego konkursu nie dopuszcza się możliwości realizacji projektów dotyczących telemedycyny</a:t>
            </a:r>
            <a:r>
              <a:rPr lang="pl-PL" sz="2000" b="1" dirty="0" smtClean="0"/>
              <a:t>.</a:t>
            </a:r>
          </a:p>
          <a:p>
            <a:pPr algn="just"/>
            <a:endParaRPr lang="pl-PL" sz="2000" dirty="0"/>
          </a:p>
          <a:p>
            <a:pPr algn="just"/>
            <a:r>
              <a:rPr lang="pl-PL" sz="2000" dirty="0" smtClean="0"/>
              <a:t>Nie </a:t>
            </a:r>
            <a:r>
              <a:rPr lang="pl-PL" sz="2000" dirty="0"/>
              <a:t>ma możliwości kwalifikowania w ramach projektów wydatków związanych z wyposażeniem/ adaptacją/remontem istniejących miejsc świadczenia usług asystenckich i/ lub opiekuńczych (powstałych </a:t>
            </a:r>
            <a:r>
              <a:rPr lang="pl-PL" sz="2000" dirty="0" smtClean="0"/>
              <a:t>w wyniku </a:t>
            </a:r>
            <a:r>
              <a:rPr lang="pl-PL" sz="2000" dirty="0"/>
              <a:t>realizacji projektów finansowanych z EFS).</a:t>
            </a:r>
          </a:p>
          <a:p>
            <a:pPr algn="just"/>
            <a:endParaRPr lang="pl-PL" sz="2000" dirty="0" smtClean="0"/>
          </a:p>
          <a:p>
            <a:pPr algn="just"/>
            <a:endParaRPr lang="pl-PL" sz="2000" dirty="0"/>
          </a:p>
        </p:txBody>
      </p:sp>
    </p:spTree>
    <p:extLst>
      <p:ext uri="{BB962C8B-B14F-4D97-AF65-F5344CB8AC3E}">
        <p14:creationId xmlns:p14="http://schemas.microsoft.com/office/powerpoint/2010/main" val="238741210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683568" y="404664"/>
            <a:ext cx="7632848" cy="511256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Terminy naboru:</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800" b="1" dirty="0">
                <a:solidFill>
                  <a:srgbClr val="000000"/>
                </a:solidFill>
              </a:rPr>
              <a:t> </a:t>
            </a:r>
            <a:endParaRPr lang="pl-PL" sz="800" b="1" dirty="0" smtClean="0">
              <a:solidFill>
                <a:srgbClr val="000000"/>
              </a:solidFill>
            </a:endParaRP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latin typeface="+mj-lt"/>
                <a:ea typeface="Times New Roman"/>
              </a:rPr>
              <a:t>od 21.09.2020 </a:t>
            </a:r>
            <a:r>
              <a:rPr lang="pl-PL" sz="2400" dirty="0">
                <a:latin typeface="+mj-lt"/>
                <a:ea typeface="Times New Roman"/>
              </a:rPr>
              <a:t>r. do </a:t>
            </a:r>
            <a:r>
              <a:rPr lang="pl-PL" sz="2400" dirty="0" smtClean="0">
                <a:latin typeface="+mj-lt"/>
                <a:ea typeface="Times New Roman"/>
              </a:rPr>
              <a:t>09.10.2020 </a:t>
            </a:r>
            <a:r>
              <a:rPr lang="pl-PL" sz="2400" dirty="0">
                <a:latin typeface="+mj-lt"/>
                <a:ea typeface="Times New Roman"/>
              </a:rPr>
              <a:t>r.</a:t>
            </a:r>
            <a:endParaRPr lang="pl-PL" sz="2000" dirty="0" smtClean="0">
              <a:solidFill>
                <a:schemeClr val="tx1"/>
              </a:solidFill>
              <a:latin typeface="+mj-lt"/>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900" b="1"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Okres realizacji projektów:</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solidFill>
                  <a:schemeClr val="tx1"/>
                </a:solidFill>
              </a:rPr>
              <a:t>maksymalnie do 30.09.2023 r.</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000" dirty="0" smtClean="0">
                <a:solidFill>
                  <a:schemeClr val="tx1"/>
                </a:solidFill>
              </a:rPr>
              <a:t>Przy określaniu daty rozpoczęcia realizacji projektu należy uwzględnić proces oceny, negocjacji oraz podpisania umowy.</a:t>
            </a: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a:solidFill>
                  <a:schemeClr val="tx1"/>
                </a:solidFill>
              </a:rPr>
              <a:t>Termin </a:t>
            </a:r>
            <a:r>
              <a:rPr lang="pl-PL" sz="2400" b="1" dirty="0" smtClean="0">
                <a:solidFill>
                  <a:schemeClr val="tx1"/>
                </a:solidFill>
              </a:rPr>
              <a:t>rozstrzygnięcia konkursu</a:t>
            </a:r>
            <a:endParaRPr lang="pl-PL" sz="2000" b="1"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solidFill>
              </a:rPr>
              <a:t>Luty</a:t>
            </a:r>
            <a:r>
              <a:rPr lang="pl-PL" sz="2200" dirty="0" smtClean="0">
                <a:solidFill>
                  <a:schemeClr val="tx1">
                    <a:lumMod val="95000"/>
                    <a:lumOff val="5000"/>
                  </a:schemeClr>
                </a:solidFill>
              </a:rPr>
              <a:t> 2021 r</a:t>
            </a:r>
            <a:r>
              <a:rPr lang="pl-PL" sz="2200" dirty="0">
                <a:solidFill>
                  <a:schemeClr val="tx1">
                    <a:lumMod val="95000"/>
                    <a:lumOff val="5000"/>
                  </a:schemeClr>
                </a:solidFill>
              </a:rPr>
              <a:t>. </a:t>
            </a:r>
            <a:endParaRPr lang="pl-PL" sz="22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b="1" dirty="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smtClean="0">
              <a:solidFill>
                <a:schemeClr val="tx1"/>
              </a:solidFill>
            </a:endParaRPr>
          </a:p>
          <a:p>
            <a:pPr algn="ct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solidFill>
            </a:endParaRPr>
          </a:p>
        </p:txBody>
      </p:sp>
    </p:spTree>
    <p:extLst>
      <p:ext uri="{BB962C8B-B14F-4D97-AF65-F5344CB8AC3E}">
        <p14:creationId xmlns:p14="http://schemas.microsoft.com/office/powerpoint/2010/main" val="2217130661"/>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9844"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404664"/>
            <a:ext cx="8208912" cy="518457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chemeClr val="tx1"/>
                </a:solidFill>
              </a:rPr>
              <a:t>Ważne informacje </a:t>
            </a:r>
            <a:endParaRPr lang="pl-PL" dirty="0" smtClean="0"/>
          </a:p>
          <a:p>
            <a:pPr algn="just"/>
            <a:r>
              <a:rPr lang="pl-PL" sz="2000" dirty="0" smtClean="0"/>
              <a:t>W </a:t>
            </a:r>
            <a:r>
              <a:rPr lang="pl-PL" sz="2000" dirty="0"/>
              <a:t>ramach niniejszego naboru możliwe jest</a:t>
            </a:r>
            <a:r>
              <a:rPr lang="pl-PL" sz="2000" dirty="0" smtClean="0"/>
              <a:t>:</a:t>
            </a:r>
          </a:p>
          <a:p>
            <a:pPr algn="just"/>
            <a:endParaRPr lang="pl-PL" sz="2000" dirty="0"/>
          </a:p>
          <a:p>
            <a:pPr marL="342900" indent="-342900" algn="just">
              <a:buAutoNum type="alphaLcParenR"/>
            </a:pPr>
            <a:r>
              <a:rPr lang="pl-PL" sz="2000" dirty="0" smtClean="0"/>
              <a:t>finansowanie </a:t>
            </a:r>
            <a:r>
              <a:rPr lang="pl-PL" sz="2000" dirty="0"/>
              <a:t>istniejących miejsc świadczenia usług asystenckich </a:t>
            </a:r>
            <a:r>
              <a:rPr lang="pl-PL" sz="2000" dirty="0" smtClean="0"/>
              <a:t>i/ lub </a:t>
            </a:r>
            <a:r>
              <a:rPr lang="pl-PL" sz="2000" dirty="0"/>
              <a:t>opiekuńczych (powstałych w wyniku realizacji projektów finansowanych </a:t>
            </a:r>
            <a:r>
              <a:rPr lang="pl-PL" sz="2000" dirty="0" smtClean="0"/>
              <a:t>z EFS</a:t>
            </a:r>
            <a:r>
              <a:rPr lang="pl-PL" sz="2000" dirty="0"/>
              <a:t>) z wyłączeniem kosztów utrzymania lokalu niezbędnego do realizacji wsparcia (koszty czynszu, mediów, najmu itp.) oraz kosztów </a:t>
            </a:r>
            <a:r>
              <a:rPr lang="pl-PL" sz="2000" dirty="0" smtClean="0"/>
              <a:t>transportu. </a:t>
            </a:r>
            <a:r>
              <a:rPr lang="pl-PL" sz="2000" dirty="0"/>
              <a:t>Wydatki te mogą stanowić wkład własny w projekcie. Finansowanie pozostałych działań niezbędnych do utrzymania istniejących miejsc świadczenia usług jest możliwe pod warunkiem zapewnienia w projekcie zgodności </a:t>
            </a:r>
            <a:r>
              <a:rPr lang="pl-PL" sz="2000" dirty="0" smtClean="0"/>
              <a:t>z kryterium </a:t>
            </a:r>
            <a:r>
              <a:rPr lang="pl-PL" sz="2000" dirty="0"/>
              <a:t>specyficznym dostępu nr </a:t>
            </a:r>
            <a:r>
              <a:rPr lang="pl-PL" sz="2000" dirty="0" smtClean="0"/>
              <a:t>1 </a:t>
            </a:r>
            <a:r>
              <a:rPr lang="pl-PL" sz="2000" dirty="0"/>
              <a:t>dla Działania </a:t>
            </a:r>
            <a:r>
              <a:rPr lang="pl-PL" sz="2000" dirty="0" smtClean="0"/>
              <a:t>8.3,</a:t>
            </a:r>
          </a:p>
          <a:p>
            <a:pPr marL="342900" indent="-342900" algn="just">
              <a:buAutoNum type="alphaLcParenR"/>
            </a:pPr>
            <a:r>
              <a:rPr lang="pl-PL" sz="2000" dirty="0" smtClean="0"/>
              <a:t> finansowanie </a:t>
            </a:r>
            <a:r>
              <a:rPr lang="pl-PL" sz="2000" dirty="0"/>
              <a:t>dodatkowego zakresu wsparcia dla osób objętych usługami asystenckimi i/ lub opiekuńczymi w istniejących miejscach ich </a:t>
            </a:r>
            <a:r>
              <a:rPr lang="pl-PL" sz="2000" dirty="0" smtClean="0"/>
              <a:t>świadczenia.</a:t>
            </a:r>
            <a:endParaRPr lang="pl-PL" sz="2000" i="1" dirty="0"/>
          </a:p>
        </p:txBody>
      </p:sp>
    </p:spTree>
    <p:extLst>
      <p:ext uri="{BB962C8B-B14F-4D97-AF65-F5344CB8AC3E}">
        <p14:creationId xmlns:p14="http://schemas.microsoft.com/office/powerpoint/2010/main" val="330900605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52243" y="476672"/>
            <a:ext cx="8280920" cy="5505028"/>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800" b="1" dirty="0" smtClean="0">
              <a:solidFill>
                <a:schemeClr val="tx1"/>
              </a:solidFill>
            </a:endParaRPr>
          </a:p>
          <a:p>
            <a:pPr algn="ctr"/>
            <a:r>
              <a:rPr lang="pl-PL" sz="2400" b="1" dirty="0" smtClean="0">
                <a:solidFill>
                  <a:schemeClr val="tx1"/>
                </a:solidFill>
              </a:rPr>
              <a:t>Zasada </a:t>
            </a:r>
            <a:r>
              <a:rPr lang="pl-PL" sz="2400" b="1" dirty="0">
                <a:solidFill>
                  <a:schemeClr val="tx1"/>
                </a:solidFill>
              </a:rPr>
              <a:t>równości szans i niedyskryminacji </a:t>
            </a:r>
            <a:endParaRPr lang="pl-PL" sz="2400" b="1" dirty="0" smtClean="0">
              <a:solidFill>
                <a:schemeClr val="tx1"/>
              </a:solidFill>
            </a:endParaRPr>
          </a:p>
          <a:p>
            <a:pPr algn="ctr"/>
            <a:endParaRPr lang="pl-PL" sz="2000" b="1" dirty="0"/>
          </a:p>
          <a:p>
            <a:pPr marL="0" lvl="1" indent="0" algn="just"/>
            <a:r>
              <a:rPr lang="pl-PL" i="1" dirty="0" smtClean="0">
                <a:solidFill>
                  <a:schemeClr val="tx1">
                    <a:lumMod val="95000"/>
                    <a:lumOff val="5000"/>
                  </a:schemeClr>
                </a:solidFill>
              </a:rPr>
              <a:t>Wytyczne </a:t>
            </a:r>
            <a:r>
              <a:rPr lang="pl-PL" i="1" dirty="0">
                <a:solidFill>
                  <a:schemeClr val="tx1">
                    <a:lumMod val="95000"/>
                    <a:lumOff val="5000"/>
                  </a:schemeClr>
                </a:solidFill>
              </a:rPr>
              <a:t>w zakresie realizacji zasady równości </a:t>
            </a:r>
            <a:r>
              <a:rPr lang="pl-PL" i="1" dirty="0" smtClean="0">
                <a:solidFill>
                  <a:schemeClr val="tx1">
                    <a:lumMod val="95000"/>
                    <a:lumOff val="5000"/>
                  </a:schemeClr>
                </a:solidFill>
              </a:rPr>
              <a:t>szans i </a:t>
            </a:r>
            <a:r>
              <a:rPr lang="pl-PL" i="1" dirty="0">
                <a:solidFill>
                  <a:schemeClr val="tx1">
                    <a:lumMod val="95000"/>
                    <a:lumOff val="5000"/>
                  </a:schemeClr>
                </a:solidFill>
              </a:rPr>
              <a:t>niedyskryminacji, w tym dostępności dla </a:t>
            </a:r>
            <a:r>
              <a:rPr lang="pl-PL" i="1" dirty="0" smtClean="0">
                <a:solidFill>
                  <a:schemeClr val="tx1">
                    <a:lumMod val="95000"/>
                    <a:lumOff val="5000"/>
                  </a:schemeClr>
                </a:solidFill>
              </a:rPr>
              <a:t>osób z </a:t>
            </a:r>
            <a:r>
              <a:rPr lang="pl-PL" i="1" dirty="0">
                <a:solidFill>
                  <a:schemeClr val="tx1">
                    <a:lumMod val="95000"/>
                    <a:lumOff val="5000"/>
                  </a:schemeClr>
                </a:solidFill>
              </a:rPr>
              <a:t>niepełnosprawnościami oraz zasady równości szans </a:t>
            </a:r>
            <a:r>
              <a:rPr lang="pl-PL" i="1" dirty="0" smtClean="0">
                <a:solidFill>
                  <a:schemeClr val="tx1">
                    <a:lumMod val="95000"/>
                    <a:lumOff val="5000"/>
                  </a:schemeClr>
                </a:solidFill>
              </a:rPr>
              <a:t>kobiet i </a:t>
            </a:r>
            <a:r>
              <a:rPr lang="pl-PL" i="1" dirty="0">
                <a:solidFill>
                  <a:schemeClr val="tx1">
                    <a:lumMod val="95000"/>
                    <a:lumOff val="5000"/>
                  </a:schemeClr>
                </a:solidFill>
              </a:rPr>
              <a:t>mężczyzn w ramach funduszy unijnych na lata </a:t>
            </a:r>
            <a:r>
              <a:rPr lang="pl-PL" i="1" dirty="0" smtClean="0">
                <a:solidFill>
                  <a:schemeClr val="tx1">
                    <a:lumMod val="95000"/>
                    <a:lumOff val="5000"/>
                  </a:schemeClr>
                </a:solidFill>
              </a:rPr>
              <a:t>2014-2020 </a:t>
            </a:r>
            <a:r>
              <a:rPr lang="pl-PL" i="1" dirty="0" smtClean="0">
                <a:solidFill>
                  <a:schemeClr val="tx1"/>
                </a:solidFill>
              </a:rPr>
              <a:t> </a:t>
            </a:r>
            <a:r>
              <a:rPr lang="pl-PL" dirty="0">
                <a:solidFill>
                  <a:schemeClr val="tx1"/>
                </a:solidFill>
              </a:rPr>
              <a:t>nakładają na każdego projektodawcę obowiązek zaplanowania, a </a:t>
            </a:r>
            <a:r>
              <a:rPr lang="pl-PL" dirty="0" smtClean="0">
                <a:solidFill>
                  <a:schemeClr val="tx1"/>
                </a:solidFill>
              </a:rPr>
              <a:t>następnie zrealizowania </a:t>
            </a:r>
            <a:r>
              <a:rPr lang="pl-PL" dirty="0">
                <a:solidFill>
                  <a:schemeClr val="tx1"/>
                </a:solidFill>
              </a:rPr>
              <a:t>wszystkich działań, które są niezbędne do umożliwienia </a:t>
            </a:r>
            <a:r>
              <a:rPr lang="pl-PL" dirty="0" smtClean="0">
                <a:solidFill>
                  <a:schemeClr val="tx1"/>
                </a:solidFill>
              </a:rPr>
              <a:t>osobom  </a:t>
            </a:r>
            <a:br>
              <a:rPr lang="pl-PL" dirty="0" smtClean="0">
                <a:solidFill>
                  <a:schemeClr val="tx1"/>
                </a:solidFill>
              </a:rPr>
            </a:br>
            <a:r>
              <a:rPr lang="pl-PL" dirty="0" smtClean="0">
                <a:solidFill>
                  <a:schemeClr val="tx1"/>
                </a:solidFill>
              </a:rPr>
              <a:t>z </a:t>
            </a:r>
            <a:r>
              <a:rPr lang="pl-PL" dirty="0">
                <a:solidFill>
                  <a:schemeClr val="tx1"/>
                </a:solidFill>
              </a:rPr>
              <a:t>niepełnosprawnościami udziału w projekcie. </a:t>
            </a:r>
            <a:endParaRPr lang="pl-PL" dirty="0" smtClean="0">
              <a:solidFill>
                <a:schemeClr val="tx1"/>
              </a:solidFill>
            </a:endParaRPr>
          </a:p>
          <a:p>
            <a:pPr marL="0" lvl="1" indent="0" algn="just"/>
            <a:endParaRPr lang="pl-PL" dirty="0" smtClean="0">
              <a:solidFill>
                <a:schemeClr val="tx1"/>
              </a:solidFill>
            </a:endParaRPr>
          </a:p>
          <a:p>
            <a:pPr algn="just"/>
            <a:r>
              <a:rPr lang="pl-PL" dirty="0">
                <a:solidFill>
                  <a:schemeClr val="tx1"/>
                </a:solidFill>
              </a:rPr>
              <a:t>W przypadku projektów ogólnodostępnych zalecane jest założenie, że wśród uczestników </a:t>
            </a:r>
            <a:r>
              <a:rPr lang="pl-PL" dirty="0" smtClean="0">
                <a:solidFill>
                  <a:schemeClr val="tx1"/>
                </a:solidFill>
              </a:rPr>
              <a:t>będą osoby </a:t>
            </a:r>
            <a:r>
              <a:rPr lang="pl-PL" dirty="0">
                <a:solidFill>
                  <a:schemeClr val="tx1"/>
                </a:solidFill>
              </a:rPr>
              <a:t>z niepełnosprawnościami. W projektach niezakładających bezpośredniego wsparcia </a:t>
            </a:r>
            <a:r>
              <a:rPr lang="pl-PL" dirty="0" smtClean="0">
                <a:solidFill>
                  <a:schemeClr val="tx1"/>
                </a:solidFill>
              </a:rPr>
              <a:t>dla  takich </a:t>
            </a:r>
            <a:r>
              <a:rPr lang="pl-PL" dirty="0">
                <a:solidFill>
                  <a:schemeClr val="tx1"/>
                </a:solidFill>
              </a:rPr>
              <a:t>osób należy uwzględnić, że nawet jeśli mogą one nie zakładać bezpośredniej </a:t>
            </a:r>
            <a:r>
              <a:rPr lang="pl-PL" dirty="0" smtClean="0">
                <a:solidFill>
                  <a:schemeClr val="tx1"/>
                </a:solidFill>
              </a:rPr>
              <a:t>pomocy osobom </a:t>
            </a:r>
            <a:br>
              <a:rPr lang="pl-PL" dirty="0" smtClean="0">
                <a:solidFill>
                  <a:schemeClr val="tx1"/>
                </a:solidFill>
              </a:rPr>
            </a:br>
            <a:r>
              <a:rPr lang="pl-PL" dirty="0" smtClean="0">
                <a:solidFill>
                  <a:schemeClr val="tx1"/>
                </a:solidFill>
              </a:rPr>
              <a:t>z </a:t>
            </a:r>
            <a:r>
              <a:rPr lang="pl-PL" dirty="0">
                <a:solidFill>
                  <a:schemeClr val="tx1"/>
                </a:solidFill>
              </a:rPr>
              <a:t>niepełnosprawnościami, to jednak ich trwałe efekty, jak np. wybudowana droga, </a:t>
            </a:r>
            <a:r>
              <a:rPr lang="pl-PL" dirty="0" smtClean="0">
                <a:solidFill>
                  <a:schemeClr val="tx1"/>
                </a:solidFill>
              </a:rPr>
              <a:t>nowo otwarte </a:t>
            </a:r>
            <a:r>
              <a:rPr lang="pl-PL" dirty="0">
                <a:solidFill>
                  <a:schemeClr val="tx1"/>
                </a:solidFill>
              </a:rPr>
              <a:t>muzeum czy rozwiązania z zakresu technologii informacyjno-komunikacyjnych, </a:t>
            </a:r>
            <a:r>
              <a:rPr lang="pl-PL" dirty="0" smtClean="0">
                <a:solidFill>
                  <a:schemeClr val="tx1"/>
                </a:solidFill>
              </a:rPr>
              <a:t>mają być </a:t>
            </a:r>
            <a:r>
              <a:rPr lang="pl-PL" dirty="0">
                <a:solidFill>
                  <a:schemeClr val="tx1"/>
                </a:solidFill>
              </a:rPr>
              <a:t>dostępne i służyć wszystkim </a:t>
            </a:r>
            <a:r>
              <a:rPr lang="pl-PL" dirty="0" smtClean="0">
                <a:solidFill>
                  <a:schemeClr val="tx1"/>
                </a:solidFill>
              </a:rPr>
              <a:t/>
            </a:r>
            <a:br>
              <a:rPr lang="pl-PL" dirty="0" smtClean="0">
                <a:solidFill>
                  <a:schemeClr val="tx1"/>
                </a:solidFill>
              </a:rPr>
            </a:br>
            <a:r>
              <a:rPr lang="pl-PL" dirty="0" smtClean="0">
                <a:solidFill>
                  <a:schemeClr val="tx1"/>
                </a:solidFill>
              </a:rPr>
              <a:t>w </a:t>
            </a:r>
            <a:r>
              <a:rPr lang="pl-PL" dirty="0">
                <a:solidFill>
                  <a:schemeClr val="tx1"/>
                </a:solidFill>
              </a:rPr>
              <a:t>równym stopniu</a:t>
            </a:r>
            <a:r>
              <a:rPr lang="pl-PL" dirty="0" smtClean="0">
                <a:solidFill>
                  <a:schemeClr val="tx1"/>
                </a:solidFill>
              </a:rPr>
              <a:t>. </a:t>
            </a:r>
          </a:p>
          <a:p>
            <a:pPr marL="0" lvl="1" indent="0" algn="just"/>
            <a:endParaRPr lang="pl-PL" sz="1600" dirty="0" smtClean="0">
              <a:solidFill>
                <a:schemeClr val="tx1"/>
              </a:solidFill>
            </a:endParaRPr>
          </a:p>
          <a:p>
            <a:pPr algn="just"/>
            <a:endParaRPr lang="pl-PL" sz="1600" dirty="0" smtClean="0">
              <a:solidFill>
                <a:schemeClr val="tx1"/>
              </a:solidFill>
            </a:endParaRPr>
          </a:p>
        </p:txBody>
      </p:sp>
    </p:spTree>
    <p:extLst>
      <p:ext uri="{BB962C8B-B14F-4D97-AF65-F5344CB8AC3E}">
        <p14:creationId xmlns:p14="http://schemas.microsoft.com/office/powerpoint/2010/main" val="3362570017"/>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188640"/>
            <a:ext cx="8280920" cy="648072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endParaRPr lang="pl-PL" sz="1000" dirty="0" smtClean="0">
              <a:solidFill>
                <a:schemeClr val="tx1">
                  <a:lumMod val="95000"/>
                  <a:lumOff val="5000"/>
                </a:schemeClr>
              </a:solidFill>
            </a:endParaRPr>
          </a:p>
          <a:p>
            <a:pPr algn="ctr"/>
            <a:r>
              <a:rPr lang="pl-PL" sz="2400" b="1" dirty="0" smtClean="0">
                <a:solidFill>
                  <a:schemeClr val="tx1">
                    <a:lumMod val="95000"/>
                    <a:lumOff val="5000"/>
                  </a:schemeClr>
                </a:solidFill>
              </a:rPr>
              <a:t>Zasada równości szans i niedyskryminacji </a:t>
            </a:r>
          </a:p>
          <a:p>
            <a:pPr algn="ctr"/>
            <a:endParaRPr lang="pl-PL" sz="1050" b="1" dirty="0">
              <a:solidFill>
                <a:schemeClr val="tx1">
                  <a:lumMod val="95000"/>
                  <a:lumOff val="5000"/>
                </a:schemeClr>
              </a:solidFill>
            </a:endParaRPr>
          </a:p>
          <a:p>
            <a:pPr algn="just"/>
            <a:r>
              <a:rPr lang="pl-PL" dirty="0" smtClean="0">
                <a:solidFill>
                  <a:schemeClr val="tx1">
                    <a:lumMod val="95000"/>
                    <a:lumOff val="5000"/>
                  </a:schemeClr>
                </a:solidFill>
              </a:rPr>
              <a:t>Projektodawca ubiegający się o dofinansowanie zobowiązany jest przedstawić we wniosku o dofinansowanie projektu sposób realizacji zasady równości szans i niedyskryminacji, w tym dostępności dla osób z niepełnosprawnościami                          w ramach projektu. Przez działania podejmowane w celu realizacji zasady równości szans i niedyskryminacji, w tym dostępności dla osób                                         z niepełnosprawnościami rozumie się w szczególności:</a:t>
            </a:r>
          </a:p>
          <a:p>
            <a:pPr marL="342900" indent="-342900" algn="just">
              <a:spcAft>
                <a:spcPts val="1200"/>
              </a:spcAft>
              <a:buAutoNum type="arabicPeriod"/>
            </a:pPr>
            <a:r>
              <a:rPr lang="pl-PL" dirty="0" smtClean="0">
                <a:solidFill>
                  <a:schemeClr val="tx1"/>
                </a:solidFill>
              </a:rPr>
              <a:t>koncepcję </a:t>
            </a:r>
            <a:r>
              <a:rPr lang="pl-PL" dirty="0">
                <a:solidFill>
                  <a:schemeClr val="tx1"/>
                </a:solidFill>
              </a:rPr>
              <a:t>uniwersalnego projektowania </a:t>
            </a:r>
            <a:r>
              <a:rPr lang="pl-PL" dirty="0" smtClean="0">
                <a:solidFill>
                  <a:schemeClr val="tx1"/>
                </a:solidFill>
              </a:rPr>
              <a:t>tj. zaplanowanie wsparcia w taki sposób, aby było dostępne dla wszystkich, w możliwie największym stopniu,</a:t>
            </a:r>
          </a:p>
          <a:p>
            <a:pPr marL="342900" indent="-342900" algn="just">
              <a:spcAft>
                <a:spcPts val="1200"/>
              </a:spcAft>
              <a:buAutoNum type="arabicPeriod"/>
            </a:pPr>
            <a:r>
              <a:rPr lang="pl-PL" dirty="0" smtClean="0">
                <a:solidFill>
                  <a:schemeClr val="tx1"/>
                </a:solidFill>
              </a:rPr>
              <a:t>zwiększanie </a:t>
            </a:r>
            <a:r>
              <a:rPr lang="pl-PL" dirty="0">
                <a:solidFill>
                  <a:schemeClr val="tx1"/>
                </a:solidFill>
              </a:rPr>
              <a:t>dostępności usług, przedmiotów i obiektów, która jest warunkiem zapewnienia równości szans osób z </a:t>
            </a:r>
            <a:r>
              <a:rPr lang="pl-PL" dirty="0" smtClean="0">
                <a:solidFill>
                  <a:schemeClr val="tx1"/>
                </a:solidFill>
              </a:rPr>
              <a:t>niepełnosprawnościami – zadania należy zaplanować w taki sposób, aby osoby z każdym rodzajem niepełnosprawności mogły skorzystać z pełnej oferty, </a:t>
            </a:r>
          </a:p>
          <a:p>
            <a:pPr marL="342900" indent="-342900" algn="just">
              <a:buAutoNum type="arabicPeriod"/>
            </a:pPr>
            <a:r>
              <a:rPr lang="pl-PL" dirty="0" smtClean="0">
                <a:solidFill>
                  <a:schemeClr val="tx1"/>
                </a:solidFill>
              </a:rPr>
              <a:t>przygotowanie </a:t>
            </a:r>
            <a:r>
              <a:rPr lang="pl-PL" dirty="0">
                <a:solidFill>
                  <a:schemeClr val="tx1"/>
                </a:solidFill>
              </a:rPr>
              <a:t>komunikatów o projekcie w języku prostym, sposób prezentowania informacji w sposób przystępny dla odbiorców </a:t>
            </a:r>
            <a:r>
              <a:rPr lang="pl-PL" dirty="0" smtClean="0">
                <a:solidFill>
                  <a:schemeClr val="tx1"/>
                </a:solidFill>
              </a:rPr>
              <a:t/>
            </a:r>
            <a:br>
              <a:rPr lang="pl-PL" dirty="0" smtClean="0">
                <a:solidFill>
                  <a:schemeClr val="tx1"/>
                </a:solidFill>
              </a:rPr>
            </a:br>
            <a:r>
              <a:rPr lang="pl-PL" dirty="0" smtClean="0">
                <a:solidFill>
                  <a:schemeClr val="tx1"/>
                </a:solidFill>
              </a:rPr>
              <a:t>o </a:t>
            </a:r>
            <a:r>
              <a:rPr lang="pl-PL" dirty="0">
                <a:solidFill>
                  <a:schemeClr val="tx1"/>
                </a:solidFill>
              </a:rPr>
              <a:t>różnorodnych </a:t>
            </a:r>
            <a:r>
              <a:rPr lang="pl-PL" dirty="0" smtClean="0">
                <a:solidFill>
                  <a:schemeClr val="tx1"/>
                </a:solidFill>
              </a:rPr>
              <a:t>potrzebach np. osób niedowidzących, osób niedosłyszących i osób z </a:t>
            </a:r>
            <a:r>
              <a:rPr lang="pl-PL" dirty="0">
                <a:solidFill>
                  <a:schemeClr val="tx1"/>
                </a:solidFill>
              </a:rPr>
              <a:t>niepełnosprawnością intelektualną</a:t>
            </a:r>
            <a:r>
              <a:rPr lang="pl-PL" dirty="0" smtClean="0">
                <a:solidFill>
                  <a:schemeClr val="tx1"/>
                </a:solidFill>
              </a:rPr>
              <a:t>,</a:t>
            </a:r>
          </a:p>
        </p:txBody>
      </p:sp>
    </p:spTree>
    <p:extLst>
      <p:ext uri="{BB962C8B-B14F-4D97-AF65-F5344CB8AC3E}">
        <p14:creationId xmlns:p14="http://schemas.microsoft.com/office/powerpoint/2010/main" val="1433669933"/>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506503"/>
            <a:ext cx="8280920" cy="540060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endParaRPr lang="pl-PL" sz="1000" b="1" dirty="0" smtClean="0">
              <a:solidFill>
                <a:schemeClr val="tx1">
                  <a:lumMod val="95000"/>
                  <a:lumOff val="5000"/>
                </a:schemeClr>
              </a:solidFill>
            </a:endParaRPr>
          </a:p>
          <a:p>
            <a:pPr algn="ctr"/>
            <a:r>
              <a:rPr lang="pl-PL" sz="2400" b="1" dirty="0" smtClean="0">
                <a:solidFill>
                  <a:schemeClr val="tx1">
                    <a:lumMod val="95000"/>
                    <a:lumOff val="5000"/>
                  </a:schemeClr>
                </a:solidFill>
              </a:rPr>
              <a:t>Zasada </a:t>
            </a:r>
            <a:r>
              <a:rPr lang="pl-PL" sz="2400" b="1" dirty="0">
                <a:solidFill>
                  <a:schemeClr val="tx1">
                    <a:lumMod val="95000"/>
                    <a:lumOff val="5000"/>
                  </a:schemeClr>
                </a:solidFill>
              </a:rPr>
              <a:t>równości szans i niedyskryminacji </a:t>
            </a:r>
            <a:r>
              <a:rPr lang="pl-PL" sz="2400" b="1" dirty="0" smtClean="0">
                <a:solidFill>
                  <a:schemeClr val="tx1">
                    <a:lumMod val="95000"/>
                    <a:lumOff val="5000"/>
                  </a:schemeClr>
                </a:solidFill>
              </a:rPr>
              <a:t>cd.</a:t>
            </a:r>
            <a:endParaRPr lang="pl-PL" sz="2400" b="1" dirty="0">
              <a:solidFill>
                <a:schemeClr val="tx1">
                  <a:lumMod val="95000"/>
                  <a:lumOff val="5000"/>
                </a:schemeClr>
              </a:solidFill>
            </a:endParaRPr>
          </a:p>
          <a:p>
            <a:pPr algn="ctr"/>
            <a:endParaRPr lang="pl-PL" dirty="0" smtClean="0">
              <a:solidFill>
                <a:schemeClr val="tx1">
                  <a:lumMod val="95000"/>
                  <a:lumOff val="5000"/>
                </a:schemeClr>
              </a:solidFill>
            </a:endParaRPr>
          </a:p>
          <a:p>
            <a:pPr marL="444500" indent="-444500" algn="just"/>
            <a:r>
              <a:rPr lang="pl-PL" dirty="0" smtClean="0">
                <a:solidFill>
                  <a:schemeClr val="tx1">
                    <a:lumMod val="95000"/>
                    <a:lumOff val="5000"/>
                  </a:schemeClr>
                </a:solidFill>
              </a:rPr>
              <a:t>4. mechanizm </a:t>
            </a:r>
            <a:r>
              <a:rPr lang="pl-PL" dirty="0">
                <a:solidFill>
                  <a:schemeClr val="tx1">
                    <a:lumMod val="95000"/>
                    <a:lumOff val="5000"/>
                  </a:schemeClr>
                </a:solidFill>
              </a:rPr>
              <a:t>racjonalnych usprawnień </a:t>
            </a:r>
            <a:r>
              <a:rPr lang="pl-PL" dirty="0" smtClean="0">
                <a:solidFill>
                  <a:schemeClr val="tx1">
                    <a:lumMod val="95000"/>
                    <a:lumOff val="5000"/>
                  </a:schemeClr>
                </a:solidFill>
              </a:rPr>
              <a:t>tj. możliwość </a:t>
            </a:r>
            <a:r>
              <a:rPr lang="pl-PL" dirty="0">
                <a:solidFill>
                  <a:schemeClr val="tx1">
                    <a:lumMod val="95000"/>
                    <a:lumOff val="5000"/>
                  </a:schemeClr>
                </a:solidFill>
              </a:rPr>
              <a:t>finansowania specyficznych usług dostosowawczych </a:t>
            </a:r>
            <a:r>
              <a:rPr lang="pl-PL" dirty="0" smtClean="0">
                <a:solidFill>
                  <a:schemeClr val="tx1">
                    <a:lumMod val="95000"/>
                    <a:lumOff val="5000"/>
                  </a:schemeClr>
                </a:solidFill>
              </a:rPr>
              <a:t>nieprzewidzianych </a:t>
            </a:r>
            <a:r>
              <a:rPr lang="pl-PL" dirty="0">
                <a:solidFill>
                  <a:schemeClr val="tx1">
                    <a:lumMod val="95000"/>
                    <a:lumOff val="5000"/>
                  </a:schemeClr>
                </a:solidFill>
              </a:rPr>
              <a:t>z góry we wniosku o dofinansowanie projektu, lecz uruchamianych wraz                                 z pojawieniem się w projekcie (w charakterze uczestnika lub personelu) osoby z </a:t>
            </a:r>
            <a:r>
              <a:rPr lang="pl-PL" dirty="0" smtClean="0">
                <a:solidFill>
                  <a:schemeClr val="tx1">
                    <a:lumMod val="95000"/>
                    <a:lumOff val="5000"/>
                  </a:schemeClr>
                </a:solidFill>
              </a:rPr>
              <a:t>niepełnosprawnością</a:t>
            </a:r>
            <a:r>
              <a:rPr lang="pl-PL" dirty="0">
                <a:solidFill>
                  <a:schemeClr val="tx1">
                    <a:lumMod val="95000"/>
                    <a:lumOff val="5000"/>
                  </a:schemeClr>
                </a:solidFill>
              </a:rPr>
              <a:t>,</a:t>
            </a:r>
            <a:endParaRPr lang="pl-PL" dirty="0" smtClean="0">
              <a:solidFill>
                <a:schemeClr val="tx1">
                  <a:lumMod val="95000"/>
                  <a:lumOff val="5000"/>
                </a:schemeClr>
              </a:solidFill>
            </a:endParaRPr>
          </a:p>
          <a:p>
            <a:pPr marL="444500" indent="-444500" algn="just"/>
            <a:endParaRPr lang="pl-PL" dirty="0">
              <a:solidFill>
                <a:schemeClr val="tx1">
                  <a:lumMod val="95000"/>
                  <a:lumOff val="5000"/>
                </a:schemeClr>
              </a:solidFill>
            </a:endParaRPr>
          </a:p>
          <a:p>
            <a:pPr marL="444500" indent="-444500" algn="just">
              <a:buAutoNum type="arabicPeriod" startAt="5"/>
            </a:pPr>
            <a:r>
              <a:rPr lang="pl-PL" dirty="0" smtClean="0">
                <a:solidFill>
                  <a:schemeClr val="tx1"/>
                </a:solidFill>
              </a:rPr>
              <a:t>zapewnienie </a:t>
            </a:r>
            <a:r>
              <a:rPr lang="pl-PL" dirty="0">
                <a:solidFill>
                  <a:schemeClr val="tx1"/>
                </a:solidFill>
              </a:rPr>
              <a:t>dostępności informacji o </a:t>
            </a:r>
            <a:r>
              <a:rPr lang="pl-PL" dirty="0" smtClean="0">
                <a:solidFill>
                  <a:schemeClr val="tx1"/>
                </a:solidFill>
              </a:rPr>
              <a:t>projekcie - materiały informacyjno-promocyjne (plakaty</a:t>
            </a:r>
            <a:r>
              <a:rPr lang="pl-PL" dirty="0">
                <a:solidFill>
                  <a:schemeClr val="tx1"/>
                </a:solidFill>
              </a:rPr>
              <a:t>, ulotki, ogłoszenia </a:t>
            </a:r>
            <a:r>
              <a:rPr lang="pl-PL" dirty="0" smtClean="0">
                <a:solidFill>
                  <a:schemeClr val="tx1"/>
                </a:solidFill>
              </a:rPr>
              <a:t>prasowe)powinny zostać </a:t>
            </a:r>
            <a:r>
              <a:rPr lang="pl-PL" dirty="0">
                <a:solidFill>
                  <a:schemeClr val="tx1"/>
                </a:solidFill>
              </a:rPr>
              <a:t>opracowane z wykorzystaniem tekstu łatwego w </a:t>
            </a:r>
            <a:r>
              <a:rPr lang="pl-PL" dirty="0" smtClean="0">
                <a:solidFill>
                  <a:schemeClr val="tx1"/>
                </a:solidFill>
              </a:rPr>
              <a:t>odbiorze,</a:t>
            </a:r>
          </a:p>
          <a:p>
            <a:pPr marL="444500" indent="-444500" algn="just">
              <a:buAutoNum type="arabicPeriod" startAt="5"/>
            </a:pPr>
            <a:endParaRPr lang="pl-PL" dirty="0">
              <a:solidFill>
                <a:schemeClr val="tx1"/>
              </a:solidFill>
            </a:endParaRPr>
          </a:p>
          <a:p>
            <a:pPr marL="444500" indent="-444500" algn="just">
              <a:buAutoNum type="arabicPeriod" startAt="5"/>
            </a:pPr>
            <a:r>
              <a:rPr lang="pl-PL" dirty="0">
                <a:solidFill>
                  <a:schemeClr val="tx1"/>
                </a:solidFill>
              </a:rPr>
              <a:t>dostępność architektoniczna - wszystkie działania świadczone w ramach projektów, w których na etapie rekrutacji zidentyfikowano możliwość udziału osób z niepełnosprawnościami powinny być realizowane </a:t>
            </a:r>
            <a:br>
              <a:rPr lang="pl-PL" dirty="0">
                <a:solidFill>
                  <a:schemeClr val="tx1"/>
                </a:solidFill>
              </a:rPr>
            </a:br>
            <a:r>
              <a:rPr lang="pl-PL" dirty="0" smtClean="0">
                <a:solidFill>
                  <a:schemeClr val="tx1"/>
                </a:solidFill>
              </a:rPr>
              <a:t>w </a:t>
            </a:r>
            <a:r>
              <a:rPr lang="pl-PL" dirty="0">
                <a:solidFill>
                  <a:schemeClr val="tx1"/>
                </a:solidFill>
              </a:rPr>
              <a:t>budynkach dostosowanych </a:t>
            </a:r>
            <a:r>
              <a:rPr lang="pl-PL" dirty="0" smtClean="0">
                <a:solidFill>
                  <a:schemeClr val="tx1"/>
                </a:solidFill>
              </a:rPr>
              <a:t>architektonicznie,</a:t>
            </a:r>
          </a:p>
          <a:p>
            <a:pPr marL="444500" indent="-444500" algn="just">
              <a:buAutoNum type="arabicPeriod" startAt="5"/>
            </a:pPr>
            <a:endParaRPr lang="pl-PL" sz="1600" dirty="0" smtClean="0">
              <a:solidFill>
                <a:schemeClr val="tx1"/>
              </a:solidFill>
            </a:endParaRPr>
          </a:p>
          <a:p>
            <a:pPr marL="444500" indent="-444500" algn="just">
              <a:buAutoNum type="arabicPeriod" startAt="5"/>
            </a:pPr>
            <a:endParaRPr lang="pl-PL" sz="1600" dirty="0" smtClean="0">
              <a:solidFill>
                <a:schemeClr val="tx1"/>
              </a:solidFill>
            </a:endParaRPr>
          </a:p>
          <a:p>
            <a:pPr marL="444500" indent="-444500" algn="just">
              <a:buAutoNum type="arabicPeriod" startAt="5"/>
            </a:pPr>
            <a:endParaRPr lang="pl-PL" sz="1600" dirty="0" smtClean="0">
              <a:solidFill>
                <a:schemeClr val="tx1"/>
              </a:solidFill>
            </a:endParaRPr>
          </a:p>
          <a:p>
            <a:pPr marL="444500" indent="-444500" algn="just"/>
            <a:endParaRPr lang="pl-PL" sz="1600" dirty="0">
              <a:solidFill>
                <a:schemeClr val="tx1">
                  <a:lumMod val="95000"/>
                  <a:lumOff val="5000"/>
                </a:schemeClr>
              </a:solidFill>
            </a:endParaRPr>
          </a:p>
          <a:p>
            <a:pPr marL="444500" indent="-444500" algn="just"/>
            <a:r>
              <a:rPr lang="pl-PL" sz="1600" dirty="0" smtClean="0">
                <a:solidFill>
                  <a:schemeClr val="tx1">
                    <a:lumMod val="95000"/>
                    <a:lumOff val="5000"/>
                  </a:schemeClr>
                </a:solidFill>
              </a:rPr>
              <a:t> </a:t>
            </a:r>
            <a:endParaRPr lang="pl-PL" sz="1600" dirty="0">
              <a:solidFill>
                <a:schemeClr val="tx1">
                  <a:lumMod val="95000"/>
                  <a:lumOff val="5000"/>
                </a:schemeClr>
              </a:solidFill>
            </a:endParaRPr>
          </a:p>
        </p:txBody>
      </p:sp>
    </p:spTree>
    <p:extLst>
      <p:ext uri="{BB962C8B-B14F-4D97-AF65-F5344CB8AC3E}">
        <p14:creationId xmlns:p14="http://schemas.microsoft.com/office/powerpoint/2010/main" val="3553683923"/>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508476"/>
            <a:ext cx="8280920" cy="5400600"/>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r>
              <a:rPr lang="pl-PL" sz="1600" b="1" dirty="0" smtClean="0">
                <a:solidFill>
                  <a:schemeClr val="tx1">
                    <a:lumMod val="95000"/>
                    <a:lumOff val="5000"/>
                  </a:schemeClr>
                </a:solidFill>
              </a:rPr>
              <a:t> </a:t>
            </a:r>
          </a:p>
          <a:p>
            <a:pPr algn="ctr"/>
            <a:r>
              <a:rPr lang="pl-PL" sz="2400" b="1" dirty="0" smtClean="0">
                <a:solidFill>
                  <a:schemeClr val="tx1">
                    <a:lumMod val="95000"/>
                    <a:lumOff val="5000"/>
                  </a:schemeClr>
                </a:solidFill>
              </a:rPr>
              <a:t>Zasada </a:t>
            </a:r>
            <a:r>
              <a:rPr lang="pl-PL" sz="2400" b="1" dirty="0">
                <a:solidFill>
                  <a:schemeClr val="tx1">
                    <a:lumMod val="95000"/>
                    <a:lumOff val="5000"/>
                  </a:schemeClr>
                </a:solidFill>
              </a:rPr>
              <a:t>równości szans i niedyskryminacji </a:t>
            </a:r>
            <a:r>
              <a:rPr lang="pl-PL" sz="2400" b="1" dirty="0" smtClean="0">
                <a:solidFill>
                  <a:schemeClr val="tx1">
                    <a:lumMod val="95000"/>
                    <a:lumOff val="5000"/>
                  </a:schemeClr>
                </a:solidFill>
              </a:rPr>
              <a:t>cd.</a:t>
            </a:r>
            <a:endParaRPr lang="pl-PL" sz="2400" b="1" dirty="0">
              <a:solidFill>
                <a:schemeClr val="tx1">
                  <a:lumMod val="95000"/>
                  <a:lumOff val="5000"/>
                </a:schemeClr>
              </a:solidFill>
            </a:endParaRPr>
          </a:p>
          <a:p>
            <a:endParaRPr lang="pl-PL" dirty="0" smtClean="0">
              <a:solidFill>
                <a:schemeClr val="tx1">
                  <a:lumMod val="95000"/>
                  <a:lumOff val="5000"/>
                </a:schemeClr>
              </a:solidFill>
            </a:endParaRPr>
          </a:p>
          <a:p>
            <a:pPr marL="342900" indent="-342900" algn="just"/>
            <a:r>
              <a:rPr lang="pl-PL" dirty="0" smtClean="0">
                <a:solidFill>
                  <a:schemeClr val="tx1"/>
                </a:solidFill>
              </a:rPr>
              <a:t>7.</a:t>
            </a:r>
            <a:r>
              <a:rPr lang="pl-PL" dirty="0" smtClean="0"/>
              <a:t>	</a:t>
            </a:r>
            <a:r>
              <a:rPr lang="pl-PL" dirty="0" smtClean="0">
                <a:solidFill>
                  <a:schemeClr val="tx1"/>
                </a:solidFill>
              </a:rPr>
              <a:t>wszystkie </a:t>
            </a:r>
            <a:r>
              <a:rPr lang="pl-PL" dirty="0">
                <a:solidFill>
                  <a:schemeClr val="tx1"/>
                </a:solidFill>
              </a:rPr>
              <a:t>materiały, które powstaną w ramach projektu powinny być przystosowane do potrzeb osób różnymi rodzajami z niepełnosprawności, np. strony WWW muszą być zgodne ze standardem WCAG 2.0, filmy opatrzone napisami, tłumaczeniem na język </a:t>
            </a:r>
            <a:r>
              <a:rPr lang="pl-PL" dirty="0" smtClean="0">
                <a:solidFill>
                  <a:schemeClr val="tx1"/>
                </a:solidFill>
              </a:rPr>
              <a:t>migowy,</a:t>
            </a:r>
          </a:p>
          <a:p>
            <a:pPr marL="342900" indent="-342900" algn="just"/>
            <a:endParaRPr lang="pl-PL" dirty="0">
              <a:solidFill>
                <a:schemeClr val="tx1"/>
              </a:solidFill>
            </a:endParaRPr>
          </a:p>
          <a:p>
            <a:pPr marL="342900" indent="-342900" algn="just"/>
            <a:r>
              <a:rPr lang="pl-PL" dirty="0" smtClean="0">
                <a:solidFill>
                  <a:schemeClr val="tx1"/>
                </a:solidFill>
              </a:rPr>
              <a:t>8. 	dostępność </a:t>
            </a:r>
            <a:r>
              <a:rPr lang="pl-PL" dirty="0">
                <a:solidFill>
                  <a:schemeClr val="tx1"/>
                </a:solidFill>
              </a:rPr>
              <a:t>procesu rekrutacji dla osób z niepełnosprawnościami - rekrutacja uczestników projektu powinna zostać przeprowadzona </a:t>
            </a:r>
            <a:r>
              <a:rPr lang="pl-PL" dirty="0" smtClean="0">
                <a:solidFill>
                  <a:schemeClr val="tx1"/>
                </a:solidFill>
              </a:rPr>
              <a:t/>
            </a:r>
            <a:br>
              <a:rPr lang="pl-PL" dirty="0" smtClean="0">
                <a:solidFill>
                  <a:schemeClr val="tx1"/>
                </a:solidFill>
              </a:rPr>
            </a:br>
            <a:r>
              <a:rPr lang="pl-PL" dirty="0" smtClean="0">
                <a:solidFill>
                  <a:schemeClr val="tx1"/>
                </a:solidFill>
              </a:rPr>
              <a:t>w </a:t>
            </a:r>
            <a:r>
              <a:rPr lang="pl-PL" dirty="0">
                <a:solidFill>
                  <a:schemeClr val="tx1"/>
                </a:solidFill>
              </a:rPr>
              <a:t>sposób umożliwiający wzięcie udziału w tym procesie (a tym samym </a:t>
            </a:r>
            <a:r>
              <a:rPr lang="pl-PL" dirty="0" smtClean="0">
                <a:solidFill>
                  <a:schemeClr val="tx1"/>
                </a:solidFill>
              </a:rPr>
              <a:t/>
            </a:r>
            <a:br>
              <a:rPr lang="pl-PL" dirty="0" smtClean="0">
                <a:solidFill>
                  <a:schemeClr val="tx1"/>
                </a:solidFill>
              </a:rPr>
            </a:br>
            <a:r>
              <a:rPr lang="pl-PL" dirty="0" smtClean="0">
                <a:solidFill>
                  <a:schemeClr val="tx1"/>
                </a:solidFill>
              </a:rPr>
              <a:t>w </a:t>
            </a:r>
            <a:r>
              <a:rPr lang="pl-PL" dirty="0">
                <a:solidFill>
                  <a:schemeClr val="tx1"/>
                </a:solidFill>
              </a:rPr>
              <a:t>projekcie) każdej zainteresowanej osobie.</a:t>
            </a:r>
          </a:p>
          <a:p>
            <a:pPr marL="342900" indent="-342900"/>
            <a:endParaRPr lang="pl-PL" sz="1600" dirty="0">
              <a:solidFill>
                <a:schemeClr val="tx1">
                  <a:lumMod val="95000"/>
                  <a:lumOff val="5000"/>
                </a:schemeClr>
              </a:solidFill>
            </a:endParaRPr>
          </a:p>
        </p:txBody>
      </p:sp>
    </p:spTree>
    <p:extLst>
      <p:ext uri="{BB962C8B-B14F-4D97-AF65-F5344CB8AC3E}">
        <p14:creationId xmlns:p14="http://schemas.microsoft.com/office/powerpoint/2010/main" val="127386815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33795" name="AutoShape 3"/>
          <p:cNvSpPr>
            <a:spLocks noChangeArrowheads="1"/>
          </p:cNvSpPr>
          <p:nvPr/>
        </p:nvSpPr>
        <p:spPr bwMode="auto">
          <a:xfrm>
            <a:off x="467544" y="908720"/>
            <a:ext cx="8208912" cy="48245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7971 25856"/>
              <a:gd name="G40" fmla="*/ 1 6295 25856"/>
              <a:gd name="G41" fmla="*/ G40 1 180"/>
              <a:gd name="G42" fmla="*/ G39 1 G41"/>
              <a:gd name="G43" fmla="+- 1 0 0"/>
              <a:gd name="G44" fmla="+- 1 0 0"/>
              <a:gd name="G45" fmla="+- 1 0 0"/>
              <a:gd name="G46" fmla="+- 1 0 0"/>
              <a:gd name="G47" fmla="+- 1 0 0"/>
              <a:gd name="G48" fmla="+- 1 0 0"/>
              <a:gd name="G49" fmla="+- 61506 0 0"/>
              <a:gd name="G50" fmla="+- 12 0 0"/>
              <a:gd name="G51" fmla="+- 1 0 0"/>
              <a:gd name="T0" fmla="*/ 1800225 w 21600"/>
              <a:gd name="T1" fmla="*/ 0 h 21600"/>
              <a:gd name="T2" fmla="*/ 0 w 21600"/>
              <a:gd name="T3" fmla="*/ 0 h 21600"/>
              <a:gd name="T4" fmla="*/ 0 w 21600"/>
              <a:gd name="T5" fmla="*/ 755650 h 21600"/>
              <a:gd name="T6" fmla="*/ 0 w 21600"/>
              <a:gd name="T7" fmla="*/ 1425030 h 21600"/>
              <a:gd name="T8" fmla="*/ 1800225 w 21600"/>
              <a:gd name="T9" fmla="*/ 1511300 h 21600"/>
              <a:gd name="T10" fmla="*/ 3600450 w 21600"/>
              <a:gd name="T11" fmla="*/ 1425030 h 21600"/>
              <a:gd name="T12" fmla="*/ 3600450 w 21600"/>
              <a:gd name="T13" fmla="*/ 755650 h 21600"/>
              <a:gd name="T14" fmla="*/ 3600450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t>Wkład </a:t>
            </a:r>
            <a:r>
              <a:rPr lang="pl-PL" sz="2400" b="1" dirty="0"/>
              <a:t>własny PFRON</a:t>
            </a:r>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b="1" dirty="0"/>
          </a:p>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b="1" dirty="0"/>
          </a:p>
          <a:p>
            <a:pPr lvl="0" algn="just" fontAlgn="auto"/>
            <a:r>
              <a:rPr lang="pl-PL" dirty="0">
                <a:solidFill>
                  <a:srgbClr val="000000"/>
                </a:solidFill>
              </a:rPr>
              <a:t>PFRON zapewnia środki na współfinansowanie projektów realizowanych na rzecz osób niepełnosprawnych w ramach regionalnych programów operacyjnych. </a:t>
            </a:r>
          </a:p>
          <a:p>
            <a:pPr lvl="0" algn="just" fontAlgn="auto"/>
            <a:r>
              <a:rPr lang="pl-PL" dirty="0">
                <a:solidFill>
                  <a:srgbClr val="000000"/>
                </a:solidFill>
              </a:rPr>
              <a:t>Środki PFRON przeznaczone będą na zapewnienie wkładu własnego </a:t>
            </a:r>
            <a:r>
              <a:rPr lang="pl-PL" b="1" dirty="0">
                <a:solidFill>
                  <a:srgbClr val="000000"/>
                </a:solidFill>
              </a:rPr>
              <a:t>dla organizacji pozarządowych </a:t>
            </a:r>
            <a:r>
              <a:rPr lang="pl-PL" dirty="0">
                <a:solidFill>
                  <a:srgbClr val="000000"/>
                </a:solidFill>
              </a:rPr>
              <a:t>realizujących projekty </a:t>
            </a:r>
            <a:r>
              <a:rPr lang="pl-PL" b="1" dirty="0">
                <a:solidFill>
                  <a:srgbClr val="000000"/>
                </a:solidFill>
              </a:rPr>
              <a:t>dedykowane w całości aktywizacji społeczno-zawodowej osób niepełnosprawnych</a:t>
            </a:r>
            <a:r>
              <a:rPr lang="pl-PL" dirty="0">
                <a:solidFill>
                  <a:srgbClr val="000000"/>
                </a:solidFill>
              </a:rPr>
              <a:t>.</a:t>
            </a:r>
          </a:p>
          <a:p>
            <a:pPr lvl="0" algn="just"/>
            <a:endParaRPr lang="pl-PL" dirty="0">
              <a:solidFill>
                <a:srgbClr val="000000"/>
              </a:solidFill>
            </a:endParaRPr>
          </a:p>
          <a:p>
            <a:pPr lvl="0" algn="just"/>
            <a:r>
              <a:rPr lang="pl-PL" dirty="0">
                <a:solidFill>
                  <a:srgbClr val="000000"/>
                </a:solidFill>
              </a:rPr>
              <a:t>Beneficjentami wsparcia w w/w projektach są osoby </a:t>
            </a:r>
            <a:br>
              <a:rPr lang="pl-PL" dirty="0">
                <a:solidFill>
                  <a:srgbClr val="000000"/>
                </a:solidFill>
              </a:rPr>
            </a:br>
            <a:r>
              <a:rPr lang="pl-PL" dirty="0">
                <a:solidFill>
                  <a:srgbClr val="000000"/>
                </a:solidFill>
              </a:rPr>
              <a:t>z niepełnosprawnościami, o których mowa w ustawie z dnia 27 sierpnia 1997 roku o rehabilitacji zawodowej i społecznej oraz zatrudnianiu osób niepełnosprawnych (Dz. U. z 2011 r. Nr 127, poz. 721, z </a:t>
            </a:r>
            <a:r>
              <a:rPr lang="pl-PL" dirty="0" err="1">
                <a:solidFill>
                  <a:srgbClr val="000000"/>
                </a:solidFill>
              </a:rPr>
              <a:t>późn</a:t>
            </a:r>
            <a:r>
              <a:rPr lang="pl-PL" dirty="0">
                <a:solidFill>
                  <a:srgbClr val="000000"/>
                </a:solidFill>
              </a:rPr>
              <a:t>. zm.).</a:t>
            </a:r>
          </a:p>
          <a:p>
            <a:endParaRPr lang="pl-PL" sz="1600" dirty="0" smtClean="0">
              <a:solidFill>
                <a:schemeClr val="tx1"/>
              </a:solidFill>
            </a:endParaRPr>
          </a:p>
          <a:p>
            <a:endParaRPr lang="pl-PL" sz="1600" dirty="0" smtClean="0">
              <a:solidFill>
                <a:schemeClr val="tx1"/>
              </a:solidFill>
            </a:endParaRPr>
          </a:p>
          <a:p>
            <a:pPr algn="just"/>
            <a:endParaRPr lang="pl-PL" dirty="0" smtClean="0">
              <a:solidFill>
                <a:srgbClr val="FF0000"/>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algn="just">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a:solidFill>
                <a:schemeClr val="tx1"/>
              </a:solidFill>
            </a:endParaRPr>
          </a:p>
        </p:txBody>
      </p:sp>
    </p:spTree>
    <p:extLst>
      <p:ext uri="{BB962C8B-B14F-4D97-AF65-F5344CB8AC3E}">
        <p14:creationId xmlns:p14="http://schemas.microsoft.com/office/powerpoint/2010/main" val="839521882"/>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1433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grpSp>
        <p:nvGrpSpPr>
          <p:cNvPr id="14338" name="Group 2"/>
          <p:cNvGrpSpPr>
            <a:grpSpLocks/>
          </p:cNvGrpSpPr>
          <p:nvPr/>
        </p:nvGrpSpPr>
        <p:grpSpPr bwMode="auto">
          <a:xfrm>
            <a:off x="1019175" y="44450"/>
            <a:ext cx="7078663" cy="717550"/>
            <a:chOff x="642" y="28"/>
            <a:chExt cx="4459" cy="452"/>
          </a:xfrm>
        </p:grpSpPr>
        <p:pic>
          <p:nvPicPr>
            <p:cNvPr id="14339" name="Picture 3"/>
            <p:cNvPicPr>
              <a:picLocks noChangeAspect="1" noChangeArrowheads="1"/>
            </p:cNvPicPr>
            <p:nvPr/>
          </p:nvPicPr>
          <p:blipFill>
            <a:blip r:embed="rId4" cstate="print"/>
            <a:srcRect/>
            <a:stretch>
              <a:fillRect/>
            </a:stretch>
          </p:blipFill>
          <p:spPr bwMode="auto">
            <a:xfrm>
              <a:off x="1708" y="70"/>
              <a:ext cx="747" cy="389"/>
            </a:xfrm>
            <a:prstGeom prst="rect">
              <a:avLst/>
            </a:prstGeom>
            <a:noFill/>
            <a:ln w="9525">
              <a:noFill/>
              <a:round/>
              <a:headEnd/>
              <a:tailEnd/>
            </a:ln>
            <a:effectLst/>
          </p:spPr>
        </p:pic>
        <p:pic>
          <p:nvPicPr>
            <p:cNvPr id="14340" name="Picture 4"/>
            <p:cNvPicPr>
              <a:picLocks noChangeAspect="1" noChangeArrowheads="1"/>
            </p:cNvPicPr>
            <p:nvPr/>
          </p:nvPicPr>
          <p:blipFill>
            <a:blip r:embed="rId5" cstate="print"/>
            <a:srcRect/>
            <a:stretch>
              <a:fillRect/>
            </a:stretch>
          </p:blipFill>
          <p:spPr bwMode="auto">
            <a:xfrm>
              <a:off x="3849" y="80"/>
              <a:ext cx="1252" cy="376"/>
            </a:xfrm>
            <a:prstGeom prst="rect">
              <a:avLst/>
            </a:prstGeom>
            <a:noFill/>
            <a:ln w="9525">
              <a:noFill/>
              <a:round/>
              <a:headEnd/>
              <a:tailEnd/>
            </a:ln>
            <a:effectLst/>
          </p:spPr>
        </p:pic>
        <p:pic>
          <p:nvPicPr>
            <p:cNvPr id="14341" name="Picture 5"/>
            <p:cNvPicPr>
              <a:picLocks noChangeAspect="1" noChangeArrowheads="1"/>
            </p:cNvPicPr>
            <p:nvPr/>
          </p:nvPicPr>
          <p:blipFill>
            <a:blip r:embed="rId6" cstate="print"/>
            <a:srcRect/>
            <a:stretch>
              <a:fillRect/>
            </a:stretch>
          </p:blipFill>
          <p:spPr bwMode="auto">
            <a:xfrm>
              <a:off x="642" y="28"/>
              <a:ext cx="882" cy="452"/>
            </a:xfrm>
            <a:prstGeom prst="rect">
              <a:avLst/>
            </a:prstGeom>
            <a:noFill/>
            <a:ln w="9525">
              <a:noFill/>
              <a:round/>
              <a:headEnd/>
              <a:tailEnd/>
            </a:ln>
            <a:effectLst/>
          </p:spPr>
        </p:pic>
        <p:pic>
          <p:nvPicPr>
            <p:cNvPr id="14342" name="Picture 6"/>
            <p:cNvPicPr>
              <a:picLocks noChangeAspect="1" noChangeArrowheads="1"/>
            </p:cNvPicPr>
            <p:nvPr/>
          </p:nvPicPr>
          <p:blipFill>
            <a:blip r:embed="rId7" cstate="print"/>
            <a:srcRect/>
            <a:stretch>
              <a:fillRect/>
            </a:stretch>
          </p:blipFill>
          <p:spPr bwMode="auto">
            <a:xfrm>
              <a:off x="2693" y="154"/>
              <a:ext cx="1080" cy="222"/>
            </a:xfrm>
            <a:prstGeom prst="rect">
              <a:avLst/>
            </a:prstGeom>
            <a:noFill/>
            <a:ln w="9525">
              <a:noFill/>
              <a:round/>
              <a:headEnd/>
              <a:tailEnd/>
            </a:ln>
            <a:effectLst/>
          </p:spPr>
        </p:pic>
      </p:grpSp>
      <p:sp>
        <p:nvSpPr>
          <p:cNvPr id="14343" name="Rectangle 7"/>
          <p:cNvSpPr>
            <a:spLocks noChangeArrowheads="1"/>
          </p:cNvSpPr>
          <p:nvPr/>
        </p:nvSpPr>
        <p:spPr bwMode="auto">
          <a:xfrm>
            <a:off x="1042988" y="1557338"/>
            <a:ext cx="7143750" cy="519112"/>
          </a:xfrm>
          <a:prstGeom prst="rect">
            <a:avLst/>
          </a:prstGeom>
          <a:noFill/>
          <a:ln w="9525">
            <a:noFill/>
            <a:round/>
            <a:headEnd/>
            <a:tailEnd/>
          </a:ln>
          <a:effectLst/>
        </p:spPr>
        <p:txBody>
          <a:bodyPr lIns="90000" tIns="46800" rIns="90000" bIns="46800">
            <a:spAutoFit/>
          </a:bodyPr>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800" b="1">
                <a:solidFill>
                  <a:srgbClr val="000000"/>
                </a:solidFill>
              </a:rPr>
              <a:t>Dziękuję za uwagę</a:t>
            </a:r>
          </a:p>
        </p:txBody>
      </p:sp>
      <p:sp>
        <p:nvSpPr>
          <p:cNvPr id="14344" name="Text Box 8"/>
          <p:cNvSpPr txBox="1">
            <a:spLocks noChangeArrowheads="1"/>
          </p:cNvSpPr>
          <p:nvPr/>
        </p:nvSpPr>
        <p:spPr bwMode="auto">
          <a:xfrm>
            <a:off x="457200" y="2520460"/>
            <a:ext cx="8229600" cy="3311525"/>
          </a:xfrm>
          <a:prstGeom prst="rect">
            <a:avLst/>
          </a:prstGeom>
          <a:noFill/>
          <a:ln w="9525">
            <a:noFill/>
            <a:round/>
            <a:headEnd/>
            <a:tailEnd/>
          </a:ln>
          <a:effectLst/>
        </p:spPr>
        <p:txBody>
          <a:bodyPr lIns="90000" tIns="46800" rIns="90000" bIns="46800"/>
          <a:lstStyle/>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b="1" dirty="0" smtClean="0">
              <a:solidFill>
                <a:srgbClr val="000000"/>
              </a:solidFill>
              <a:latin typeface="Calibri" pitchFamily="34" charset="0"/>
            </a:endParaRP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latin typeface="Calibri" pitchFamily="34" charset="0"/>
              </a:rPr>
              <a:t>Wojewódzki </a:t>
            </a:r>
            <a:r>
              <a:rPr lang="pl-PL" sz="2400" b="1" dirty="0">
                <a:solidFill>
                  <a:srgbClr val="000000"/>
                </a:solidFill>
                <a:latin typeface="Calibri" pitchFamily="34" charset="0"/>
              </a:rPr>
              <a:t>Urząd Pracy w Rzeszowie</a:t>
            </a: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i="1" dirty="0">
                <a:solidFill>
                  <a:srgbClr val="000000"/>
                </a:solidFill>
                <a:latin typeface="Calibri" pitchFamily="34" charset="0"/>
              </a:rPr>
              <a:t>Wydział </a:t>
            </a:r>
            <a:r>
              <a:rPr lang="pl-PL" sz="2400" i="1" dirty="0" smtClean="0">
                <a:solidFill>
                  <a:srgbClr val="000000"/>
                </a:solidFill>
                <a:latin typeface="Calibri" pitchFamily="34" charset="0"/>
              </a:rPr>
              <a:t>Integracji Społecznej </a:t>
            </a:r>
            <a:r>
              <a:rPr lang="pl-PL" sz="2400" i="1" dirty="0">
                <a:solidFill>
                  <a:srgbClr val="000000"/>
                </a:solidFill>
                <a:latin typeface="Calibri" pitchFamily="34" charset="0"/>
              </a:rPr>
              <a:t>EFS</a:t>
            </a: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400" dirty="0" smtClean="0">
              <a:solidFill>
                <a:schemeClr val="accent2">
                  <a:lumMod val="75000"/>
                </a:schemeClr>
              </a:solidFill>
              <a:latin typeface="Calibri" pitchFamily="34" charset="0"/>
              <a:hlinkClick r:id="rId8"/>
            </a:endParaRP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solidFill>
                  <a:schemeClr val="accent2">
                    <a:lumMod val="75000"/>
                  </a:schemeClr>
                </a:solidFill>
                <a:latin typeface="Calibri" pitchFamily="34" charset="0"/>
              </a:rPr>
              <a:t>wuprzeszow.praca.gov.pl</a:t>
            </a:r>
          </a:p>
          <a:p>
            <a:pPr algn="ctr" eaLnBrk="1" hangingPunct="1">
              <a:spcBef>
                <a:spcPts val="6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dirty="0" smtClean="0">
                <a:solidFill>
                  <a:srgbClr val="000000"/>
                </a:solidFill>
                <a:latin typeface="Calibri" pitchFamily="34" charset="0"/>
              </a:rPr>
              <a:t>wup@wup-rzeszow.pl</a:t>
            </a:r>
            <a:endParaRPr lang="pl-PL" sz="2400" dirty="0">
              <a:solidFill>
                <a:srgbClr val="000000"/>
              </a:solidFill>
              <a:latin typeface="Calibri" pitchFamily="34"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Effect">
                      <p:stCondLst>
                        <p:cond delay="0"/>
                      </p:stCondLst>
                      <p:childTnLst>
                        <p:par>
                          <p:cTn id="4" fill="hold" nodeType="clickEffect">
                            <p:stCondLst>
                              <p:cond delay="0"/>
                            </p:stCondLst>
                            <p:childTnLst>
                              <p:par>
                                <p:cTn id="5" presetID="14" presetClass="entr" presetSubtype="10" fill="hold" nodeType="afterEffect">
                                  <p:stCondLst>
                                    <p:cond delay="0"/>
                                  </p:stCondLst>
                                  <p:childTnLst>
                                    <p:set>
                                      <p:cBhvr additive="repl">
                                        <p:cTn id="6" dur="1" fill="hold">
                                          <p:stCondLst>
                                            <p:cond delay="0"/>
                                          </p:stCondLst>
                                        </p:cTn>
                                        <p:tgtEl>
                                          <p:spTgt spid="14343"/>
                                        </p:tgtEl>
                                        <p:attrNameLst>
                                          <p:attrName>style.visibility</p:attrName>
                                        </p:attrNameLst>
                                      </p:cBhvr>
                                      <p:to>
                                        <p:strVal val="visible"/>
                                      </p:to>
                                    </p:set>
                                    <p:animEffect transition="in" filter="randombar(horizontal)">
                                      <p:cBhvr additive="repl">
                                        <p:cTn id="7" dur="500"/>
                                        <p:tgtEl>
                                          <p:spTgt spid="14343"/>
                                        </p:tgtEl>
                                      </p:cBhvr>
                                    </p:animEffect>
                                  </p:childTnLst>
                                </p:cTn>
                              </p:par>
                            </p:childTnLst>
                          </p:cTn>
                        </p:par>
                      </p:childTnLst>
                    </p:cTn>
                  </p:par>
                  <p:par>
                    <p:cTn id="8" fill="hold" nodeType="clickEffect">
                      <p:stCondLst>
                        <p:cond delay="indefinite"/>
                      </p:stCondLst>
                      <p:childTnLst>
                        <p:par>
                          <p:cTn id="9" fill="hold" nodeType="clickEffect">
                            <p:stCondLst>
                              <p:cond delay="0"/>
                            </p:stCondLst>
                            <p:childTnLst>
                              <p:par>
                                <p:cTn id="10" presetID="53" presetClass="entr" presetSubtype="16" fill="hold" nodeType="clickEffect">
                                  <p:stCondLst>
                                    <p:cond delay="0"/>
                                  </p:stCondLst>
                                  <p:childTnLst>
                                    <p:set>
                                      <p:cBhvr additive="repl">
                                        <p:cTn id="11" dur="1" fill="hold">
                                          <p:stCondLst>
                                            <p:cond delay="0"/>
                                          </p:stCondLst>
                                        </p:cTn>
                                        <p:tgtEl>
                                          <p:spTgt spid="14344"/>
                                        </p:tgtEl>
                                        <p:attrNameLst>
                                          <p:attrName>style.visibility</p:attrName>
                                        </p:attrNameLst>
                                      </p:cBhvr>
                                      <p:to>
                                        <p:strVal val="visible"/>
                                      </p:to>
                                    </p:set>
                                    <p:anim calcmode="lin" valueType="num">
                                      <p:cBhvr additive="repl">
                                        <p:cTn id="12" dur="500" fill="hold"/>
                                        <p:tgtEl>
                                          <p:spTgt spid="14344"/>
                                        </p:tgtEl>
                                        <p:attrNameLst>
                                          <p:attrName>ppt_w</p:attrName>
                                        </p:attrNameLst>
                                      </p:cBhvr>
                                      <p:tavLst>
                                        <p:tav tm="100000">
                                          <p:val>
                                            <p:fltVal val="0"/>
                                          </p:val>
                                        </p:tav>
                                        <p:tav>
                                          <p:val>
                                            <p:strVal val="#ppt_w"/>
                                          </p:val>
                                        </p:tav>
                                      </p:tavLst>
                                    </p:anim>
                                    <p:anim calcmode="lin" valueType="num">
                                      <p:cBhvr additive="repl">
                                        <p:cTn id="13" dur="500" fill="hold"/>
                                        <p:tgtEl>
                                          <p:spTgt spid="14344"/>
                                        </p:tgtEl>
                                        <p:attrNameLst>
                                          <p:attrName>ppt_h</p:attrName>
                                        </p:attrNameLst>
                                      </p:cBhvr>
                                      <p:tavLst>
                                        <p:tav tm="100000">
                                          <p:val>
                                            <p:fltVal val="0"/>
                                          </p:val>
                                        </p:tav>
                                        <p:tav>
                                          <p:val>
                                            <p:strVal val="#ppt_h"/>
                                          </p:val>
                                        </p:tav>
                                      </p:tavLst>
                                    </p:anim>
                                    <p:animEffect transition="in" filter="fade">
                                      <p:cBhvr additive="repl">
                                        <p:cTn id="14" dur="500"/>
                                        <p:tgtEl>
                                          <p:spTgt spid="1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755576" y="404664"/>
            <a:ext cx="7704856" cy="55770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Typy projektów przewidziane do realizacji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w ramach konkursu</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b="1" dirty="0" smtClean="0">
              <a:solidFill>
                <a:srgbClr val="000000"/>
              </a:solidFill>
            </a:endParaRP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a:solidFill>
                  <a:schemeClr val="tx1">
                    <a:lumMod val="95000"/>
                    <a:lumOff val="5000"/>
                  </a:schemeClr>
                </a:solidFill>
              </a:rPr>
              <a:t>1. Rozwój środowiskowych form pomocy i samopomocy poprzez :</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lumMod val="95000"/>
                    <a:lumOff val="5000"/>
                  </a:schemeClr>
                </a:solidFill>
              </a:rPr>
              <a:t>a)	wsparcie usług opiekuńczych i specjalistycznych usług opiekuńczych w miejscu zamieszkania, o których mowa </a:t>
            </a:r>
            <a:r>
              <a:rPr lang="pl-PL" sz="2200" dirty="0" smtClean="0">
                <a:solidFill>
                  <a:schemeClr val="tx1">
                    <a:lumMod val="95000"/>
                    <a:lumOff val="5000"/>
                  </a:schemeClr>
                </a:solidFill>
              </a:rPr>
              <a:t>w ustawie </a:t>
            </a:r>
            <a:r>
              <a:rPr lang="pl-PL" sz="2200" dirty="0">
                <a:solidFill>
                  <a:schemeClr val="tx1">
                    <a:lumMod val="95000"/>
                    <a:lumOff val="5000"/>
                  </a:schemeClr>
                </a:solidFill>
              </a:rPr>
              <a:t>z dnia 12 marca 2004 r. o pomocy społecznej, </a:t>
            </a:r>
            <a:r>
              <a:rPr lang="pl-PL" sz="2200" dirty="0" smtClean="0">
                <a:solidFill>
                  <a:schemeClr val="tx1">
                    <a:lumMod val="95000"/>
                    <a:lumOff val="5000"/>
                  </a:schemeClr>
                </a:solidFill>
              </a:rPr>
              <a:t>w tym </a:t>
            </a:r>
            <a:r>
              <a:rPr lang="pl-PL" sz="2200" dirty="0">
                <a:solidFill>
                  <a:schemeClr val="tx1">
                    <a:lumMod val="95000"/>
                    <a:lumOff val="5000"/>
                  </a:schemeClr>
                </a:solidFill>
              </a:rPr>
              <a:t>ośrodków wsparcia np.: dziennych domów pomocy, klubów samopomocy,</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lumMod val="95000"/>
                    <a:lumOff val="5000"/>
                  </a:schemeClr>
                </a:solidFill>
              </a:rPr>
              <a:t>b)	wykorzystanie dziennych opiekunów, asystentów osób niesamodzielnych, wolontariatu opiekuńczego, pomocy sąsiedzkiej i innych form samopomocowych</a:t>
            </a:r>
            <a:r>
              <a:rPr lang="pl-PL" sz="2200" dirty="0" smtClean="0">
                <a:solidFill>
                  <a:schemeClr val="tx1">
                    <a:lumMod val="95000"/>
                    <a:lumOff val="5000"/>
                  </a:schemeClr>
                </a:solidFill>
              </a:rPr>
              <a:t>,</a:t>
            </a:r>
            <a:endParaRPr lang="pl-PL" sz="2200" dirty="0" smtClean="0">
              <a:solidFill>
                <a:schemeClr val="tx1"/>
              </a:solidFill>
            </a:endParaRPr>
          </a:p>
        </p:txBody>
      </p:sp>
    </p:spTree>
    <p:extLst>
      <p:ext uri="{BB962C8B-B14F-4D97-AF65-F5344CB8AC3E}">
        <p14:creationId xmlns:p14="http://schemas.microsoft.com/office/powerpoint/2010/main" val="1953739338"/>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755576" y="404664"/>
            <a:ext cx="7704856" cy="55770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Typy projektów przewidziane do realizacji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w ramach konkursu c.d.</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800" dirty="0">
              <a:solidFill>
                <a:schemeClr val="tx1">
                  <a:lumMod val="95000"/>
                  <a:lumOff val="5000"/>
                </a:schemeClr>
              </a:solidFill>
            </a:endParaRP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lumMod val="95000"/>
                    <a:lumOff val="5000"/>
                  </a:schemeClr>
                </a:solidFill>
              </a:rPr>
              <a:t>c)	inne usługi zwiększające mobilność, autonomię </a:t>
            </a:r>
            <a:r>
              <a:rPr lang="pl-PL" sz="2200" dirty="0" smtClean="0">
                <a:solidFill>
                  <a:schemeClr val="tx1">
                    <a:lumMod val="95000"/>
                    <a:lumOff val="5000"/>
                  </a:schemeClr>
                </a:solidFill>
              </a:rPr>
              <a:t>i bezpieczeństwo </a:t>
            </a:r>
            <a:r>
              <a:rPr lang="pl-PL" sz="2200" dirty="0">
                <a:solidFill>
                  <a:schemeClr val="tx1">
                    <a:lumMod val="95000"/>
                    <a:lumOff val="5000"/>
                  </a:schemeClr>
                </a:solidFill>
              </a:rPr>
              <a:t>osób </a:t>
            </a:r>
            <a:r>
              <a:rPr lang="pl-PL" sz="2200" dirty="0" smtClean="0">
                <a:solidFill>
                  <a:schemeClr val="tx1">
                    <a:lumMod val="95000"/>
                    <a:lumOff val="5000"/>
                  </a:schemeClr>
                </a:solidFill>
              </a:rPr>
              <a:t>potrzebujących wsparcia w codziennym funkcjonowaniu </a:t>
            </a:r>
            <a:r>
              <a:rPr lang="pl-PL" sz="2200" dirty="0">
                <a:solidFill>
                  <a:schemeClr val="tx1">
                    <a:lumMod val="95000"/>
                    <a:lumOff val="5000"/>
                  </a:schemeClr>
                </a:solidFill>
              </a:rPr>
              <a:t>(np. likwidowanie barier architektonicznych w miejscu zamieszkania, sfinansowanie wypożyczenia sprzętu niezbędnego do opieki lub sprzętu zwiększającego samodzielność osób starszych, dowożenie posiłków) ,</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lumMod val="95000"/>
                    <a:lumOff val="5000"/>
                  </a:schemeClr>
                </a:solidFill>
              </a:rPr>
              <a:t>d)	wykorzystanie nowoczesnych technologii w usługach opiekuńczych, np. teleopieki i innych form niebezpośrednich usług opiekuńczych wykorzystujących nowe technologie, aktywizacja środowisk lokalnych w celu tworzenia społecznych (sąsiedzkich) metod samopomocy przy wykorzystaniu nowych technologii</a:t>
            </a:r>
            <a:r>
              <a:rPr lang="pl-PL" sz="2200" dirty="0" smtClean="0">
                <a:solidFill>
                  <a:schemeClr val="tx1">
                    <a:lumMod val="95000"/>
                    <a:lumOff val="5000"/>
                  </a:schemeClr>
                </a:solidFill>
              </a:rPr>
              <a:t>.</a:t>
            </a:r>
            <a:endParaRPr lang="pl-PL" sz="2200" dirty="0">
              <a:solidFill>
                <a:schemeClr val="tx1">
                  <a:lumMod val="95000"/>
                  <a:lumOff val="5000"/>
                </a:schemeClr>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3013438432"/>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755576" y="404664"/>
            <a:ext cx="7704856" cy="55770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Typy projektów przewidziane do realizacji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w ramach konkursu c.d.</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lumMod val="95000"/>
                  <a:lumOff val="5000"/>
                </a:schemeClr>
              </a:solidFill>
            </a:endParaRP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a:solidFill>
                  <a:schemeClr val="tx1">
                    <a:lumMod val="95000"/>
                    <a:lumOff val="5000"/>
                  </a:schemeClr>
                </a:solidFill>
              </a:rPr>
              <a:t>2. Działania wspierające opiekunów nieformalnych </a:t>
            </a:r>
            <a:r>
              <a:rPr lang="pl-PL" sz="2200" b="1" dirty="0" smtClean="0">
                <a:solidFill>
                  <a:schemeClr val="tx1">
                    <a:lumMod val="95000"/>
                    <a:lumOff val="5000"/>
                  </a:schemeClr>
                </a:solidFill>
              </a:rPr>
              <a:t>w opiece </a:t>
            </a:r>
            <a:r>
              <a:rPr lang="pl-PL" sz="2200" b="1" dirty="0">
                <a:solidFill>
                  <a:schemeClr val="tx1">
                    <a:lumMod val="95000"/>
                    <a:lumOff val="5000"/>
                  </a:schemeClr>
                </a:solidFill>
              </a:rPr>
              <a:t>domowej, m.in. poprzez:</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lumMod val="95000"/>
                    <a:lumOff val="5000"/>
                  </a:schemeClr>
                </a:solidFill>
              </a:rPr>
              <a:t>a)	tworzenie krótkookresowych miejsc opieki </a:t>
            </a:r>
            <a:r>
              <a:rPr lang="pl-PL" sz="2200" dirty="0" smtClean="0">
                <a:solidFill>
                  <a:schemeClr val="tx1">
                    <a:lumMod val="95000"/>
                    <a:lumOff val="5000"/>
                  </a:schemeClr>
                </a:solidFill>
              </a:rPr>
              <a:t>w zastępstwie </a:t>
            </a:r>
            <a:r>
              <a:rPr lang="pl-PL" sz="2200" dirty="0">
                <a:solidFill>
                  <a:schemeClr val="tx1">
                    <a:lumMod val="95000"/>
                    <a:lumOff val="5000"/>
                  </a:schemeClr>
                </a:solidFill>
              </a:rPr>
              <a:t>za opiekunów nieformalnych (wyłącznie </a:t>
            </a:r>
            <a:r>
              <a:rPr lang="pl-PL" sz="2200" dirty="0" smtClean="0">
                <a:solidFill>
                  <a:schemeClr val="tx1">
                    <a:lumMod val="95000"/>
                    <a:lumOff val="5000"/>
                  </a:schemeClr>
                </a:solidFill>
              </a:rPr>
              <a:t>w formie </a:t>
            </a:r>
            <a:r>
              <a:rPr lang="pl-PL" sz="2200" dirty="0">
                <a:solidFill>
                  <a:schemeClr val="tx1">
                    <a:lumMod val="95000"/>
                    <a:lumOff val="5000"/>
                  </a:schemeClr>
                </a:solidFill>
              </a:rPr>
              <a:t>usług świadczonych w lokalnej społeczności) albo sfinansowanie usługi opiekuńczej,</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lumMod val="95000"/>
                    <a:lumOff val="5000"/>
                  </a:schemeClr>
                </a:solidFill>
              </a:rPr>
              <a:t>b)	poradnictwo, w tym psychologiczne oraz pomoc </a:t>
            </a:r>
            <a:r>
              <a:rPr lang="pl-PL" sz="2200" dirty="0" smtClean="0">
                <a:solidFill>
                  <a:schemeClr val="tx1">
                    <a:lumMod val="95000"/>
                    <a:lumOff val="5000"/>
                  </a:schemeClr>
                </a:solidFill>
              </a:rPr>
              <a:t>w uzyskaniu </a:t>
            </a:r>
            <a:r>
              <a:rPr lang="pl-PL" sz="2200" dirty="0">
                <a:solidFill>
                  <a:schemeClr val="tx1">
                    <a:lumMod val="95000"/>
                    <a:lumOff val="5000"/>
                  </a:schemeClr>
                </a:solidFill>
              </a:rPr>
              <a:t>informacji umożliwiających poruszanie się po różnych systemach wsparcia, z których korzystanie jest niezbędne do sprawowania wysokiej jakości opieki </a:t>
            </a:r>
            <a:r>
              <a:rPr lang="pl-PL" sz="2200" dirty="0" smtClean="0">
                <a:solidFill>
                  <a:schemeClr val="tx1">
                    <a:lumMod val="95000"/>
                    <a:lumOff val="5000"/>
                  </a:schemeClr>
                </a:solidFill>
              </a:rPr>
              <a:t>i odciążenia </a:t>
            </a:r>
            <a:r>
              <a:rPr lang="pl-PL" sz="2200" dirty="0">
                <a:solidFill>
                  <a:schemeClr val="tx1">
                    <a:lumMod val="95000"/>
                    <a:lumOff val="5000"/>
                  </a:schemeClr>
                </a:solidFill>
              </a:rPr>
              <a:t>opiekunów </a:t>
            </a:r>
            <a:r>
              <a:rPr lang="pl-PL" sz="2200" dirty="0" smtClean="0">
                <a:solidFill>
                  <a:schemeClr val="tx1">
                    <a:lumMod val="95000"/>
                    <a:lumOff val="5000"/>
                  </a:schemeClr>
                </a:solidFill>
              </a:rPr>
              <a:t>faktycznych,</a:t>
            </a: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315372061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755576" y="404664"/>
            <a:ext cx="7704856" cy="55770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Typy projektów przewidziane do realizacji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w ramach konkursu c.d.</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lumMod val="95000"/>
                  <a:lumOff val="5000"/>
                </a:schemeClr>
              </a:solidFill>
            </a:endParaRP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lumMod val="95000"/>
                    <a:lumOff val="5000"/>
                  </a:schemeClr>
                </a:solidFill>
              </a:rPr>
              <a:t>c</a:t>
            </a:r>
            <a:r>
              <a:rPr lang="pl-PL" sz="2200" dirty="0">
                <a:solidFill>
                  <a:schemeClr val="tx1">
                    <a:lumMod val="95000"/>
                    <a:lumOff val="5000"/>
                  </a:schemeClr>
                </a:solidFill>
              </a:rPr>
              <a:t>)	finansowanie usług wypożyczenia sprzętu pielęgnacyjnego, rehabilitacyjnego i wspomagającego </a:t>
            </a:r>
            <a:r>
              <a:rPr lang="pl-PL" sz="2200" dirty="0" smtClean="0">
                <a:solidFill>
                  <a:schemeClr val="tx1">
                    <a:lumMod val="95000"/>
                    <a:lumOff val="5000"/>
                  </a:schemeClr>
                </a:solidFill>
              </a:rPr>
              <a:t>w celu </a:t>
            </a:r>
            <a:r>
              <a:rPr lang="pl-PL" sz="2200" dirty="0">
                <a:solidFill>
                  <a:schemeClr val="tx1">
                    <a:lumMod val="95000"/>
                    <a:lumOff val="5000"/>
                  </a:schemeClr>
                </a:solidFill>
              </a:rPr>
              <a:t>aktywizacji społecznej osób,</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a:solidFill>
                  <a:schemeClr val="tx1">
                    <a:lumMod val="95000"/>
                    <a:lumOff val="5000"/>
                  </a:schemeClr>
                </a:solidFill>
              </a:rPr>
              <a:t>d)	kształcenie, w tym szkolenia, praktyki i wymiana doświadczeń dla opiekunów nieformalnych, potrzebnych do opieki nad osobami </a:t>
            </a:r>
            <a:r>
              <a:rPr lang="pl-PL" sz="2200" dirty="0" smtClean="0">
                <a:solidFill>
                  <a:schemeClr val="tx1">
                    <a:lumMod val="95000"/>
                    <a:lumOff val="5000"/>
                  </a:schemeClr>
                </a:solidFill>
              </a:rPr>
              <a:t>potrzebującymi wsparcia w codziennym funkcjonowaniu </a:t>
            </a:r>
            <a:r>
              <a:rPr lang="pl-PL" sz="2200" dirty="0">
                <a:solidFill>
                  <a:schemeClr val="tx1">
                    <a:lumMod val="95000"/>
                    <a:lumOff val="5000"/>
                  </a:schemeClr>
                </a:solidFill>
              </a:rPr>
              <a:t>,</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lumMod val="95000"/>
                    <a:lumOff val="5000"/>
                  </a:schemeClr>
                </a:solidFill>
              </a:rPr>
              <a:t>e)	finansowanie </a:t>
            </a:r>
            <a:r>
              <a:rPr lang="pl-PL" sz="2200" dirty="0">
                <a:solidFill>
                  <a:schemeClr val="tx1">
                    <a:lumMod val="95000"/>
                    <a:lumOff val="5000"/>
                  </a:schemeClr>
                </a:solidFill>
              </a:rPr>
              <a:t>usługi asystenckiej lub opiekuńczej dla osoby </a:t>
            </a:r>
            <a:r>
              <a:rPr lang="pl-PL" sz="2200" dirty="0" smtClean="0">
                <a:solidFill>
                  <a:schemeClr val="tx1">
                    <a:lumMod val="95000"/>
                    <a:lumOff val="5000"/>
                  </a:schemeClr>
                </a:solidFill>
              </a:rPr>
              <a:t>potrzebującej wsparcia w codziennym funkcjonowaniu </a:t>
            </a:r>
            <a:r>
              <a:rPr lang="pl-PL" sz="2200" dirty="0">
                <a:solidFill>
                  <a:schemeClr val="tx1">
                    <a:lumMod val="95000"/>
                    <a:lumOff val="5000"/>
                  </a:schemeClr>
                </a:solidFill>
              </a:rPr>
              <a:t>w celu umożliwienia jej opiekunom podjęcia aktywności zawodowej</a:t>
            </a:r>
            <a:r>
              <a:rPr lang="pl-PL" sz="2200" dirty="0" smtClean="0">
                <a:solidFill>
                  <a:schemeClr val="tx1">
                    <a:lumMod val="95000"/>
                    <a:lumOff val="5000"/>
                  </a:schemeClr>
                </a:solidFill>
              </a:rPr>
              <a:t>.</a:t>
            </a: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4284508184"/>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7" name="Picture 1"/>
          <p:cNvPicPr>
            <a:picLocks noChangeAspect="1" noChangeArrowheads="1"/>
          </p:cNvPicPr>
          <p:nvPr/>
        </p:nvPicPr>
        <p:blipFill>
          <a:blip r:embed="rId3" cstate="print"/>
          <a:srcRect/>
          <a:stretch>
            <a:fillRect/>
          </a:stretch>
        </p:blipFill>
        <p:spPr bwMode="auto">
          <a:xfrm>
            <a:off x="0" y="5981700"/>
            <a:ext cx="9144000" cy="876300"/>
          </a:xfrm>
          <a:prstGeom prst="rect">
            <a:avLst/>
          </a:prstGeom>
          <a:noFill/>
          <a:ln w="9525">
            <a:noFill/>
            <a:round/>
            <a:headEnd/>
            <a:tailEnd/>
          </a:ln>
          <a:effectLst/>
        </p:spPr>
      </p:pic>
      <p:sp>
        <p:nvSpPr>
          <p:cNvPr id="4099" name="AutoShape 3"/>
          <p:cNvSpPr>
            <a:spLocks noChangeArrowheads="1"/>
          </p:cNvSpPr>
          <p:nvPr/>
        </p:nvSpPr>
        <p:spPr bwMode="auto">
          <a:xfrm>
            <a:off x="755576" y="404664"/>
            <a:ext cx="7704856" cy="5577036"/>
          </a:xfrm>
          <a:custGeom>
            <a:avLst/>
            <a:gdLst>
              <a:gd name="G0" fmla="+- 1 0 0"/>
              <a:gd name="G1" fmla="+- 57237 0 0"/>
              <a:gd name="G2" fmla="+- 1 0 0"/>
              <a:gd name="G3" fmla="+- 1 0 0"/>
              <a:gd name="G4" fmla="+- 1 0 0"/>
              <a:gd name="G5" fmla="+- 1 0 0"/>
              <a:gd name="G6" fmla="+- 1 0 0"/>
              <a:gd name="G7" fmla="+- 1 0 0"/>
              <a:gd name="G8" fmla="+- 1 0 0"/>
              <a:gd name="G9" fmla="+- 1 0 0"/>
              <a:gd name="G10" fmla="+- 1 0 0"/>
              <a:gd name="G11" fmla="+- 1 0 0"/>
              <a:gd name="G12" fmla="+- 1 0 0"/>
              <a:gd name="G13" fmla="+- 1 0 0"/>
              <a:gd name="G14" fmla="+- 1 0 0"/>
              <a:gd name="G15" fmla="+- 1 0 0"/>
              <a:gd name="G16" fmla="+- 1 0 0"/>
              <a:gd name="G17" fmla="+- 1 0 0"/>
              <a:gd name="G18" fmla="+- 1 0 0"/>
              <a:gd name="G19" fmla="+- 1 0 0"/>
              <a:gd name="G20" fmla="+- 1 0 0"/>
              <a:gd name="G21" fmla="+- 1 0 0"/>
              <a:gd name="G22" fmla="+- 1 0 0"/>
              <a:gd name="G23" fmla="+- 1 0 0"/>
              <a:gd name="G24" fmla="+- 1 0 0"/>
              <a:gd name="G25" fmla="*/ 1 16385 2"/>
              <a:gd name="G26" fmla="+- 1 0 0"/>
              <a:gd name="G27" fmla="+- 1 0 0"/>
              <a:gd name="G28" fmla="+- 1 0 0"/>
              <a:gd name="G29" fmla="+- 1 0 0"/>
              <a:gd name="G30" fmla="+- 1 0 0"/>
              <a:gd name="G31" fmla="+- 1 0 0"/>
              <a:gd name="G32" fmla="+- 1 0 0"/>
              <a:gd name="G33" fmla="+- 1 0 0"/>
              <a:gd name="G34" fmla="+- 1 0 0"/>
              <a:gd name="G35" fmla="+- 1 0 0"/>
              <a:gd name="G36" fmla="+- 1 0 0"/>
              <a:gd name="G37" fmla="+- 1 0 0"/>
              <a:gd name="G38" fmla="+- 32768 0 0"/>
              <a:gd name="G39" fmla="*/ 1 15021 44192"/>
              <a:gd name="G40" fmla="*/ 1 6295 25856"/>
              <a:gd name="G41" fmla="*/ G40 1 180"/>
              <a:gd name="G42" fmla="*/ G39 1 G41"/>
              <a:gd name="G43" fmla="+- 1 0 0"/>
              <a:gd name="G44" fmla="+- 1 0 0"/>
              <a:gd name="G45" fmla="+- 1 0 0"/>
              <a:gd name="G46" fmla="+- 1 0 0"/>
              <a:gd name="G47" fmla="+- 1 0 0"/>
              <a:gd name="G48" fmla="+- 1 0 0"/>
              <a:gd name="G49" fmla="+- 1768 0 0"/>
              <a:gd name="G50" fmla="+- 12 0 0"/>
              <a:gd name="G51" fmla="+- 1 0 0"/>
              <a:gd name="T0" fmla="*/ 2196307 w 21600"/>
              <a:gd name="T1" fmla="*/ 0 h 21600"/>
              <a:gd name="T2" fmla="*/ 0 w 21600"/>
              <a:gd name="T3" fmla="*/ 0 h 21600"/>
              <a:gd name="T4" fmla="*/ 0 w 21600"/>
              <a:gd name="T5" fmla="*/ 972344 h 21600"/>
              <a:gd name="T6" fmla="*/ 0 w 21600"/>
              <a:gd name="T7" fmla="*/ 1833678 h 21600"/>
              <a:gd name="T8" fmla="*/ 2196307 w 21600"/>
              <a:gd name="T9" fmla="*/ 1944687 h 21600"/>
              <a:gd name="T10" fmla="*/ 4392613 w 21600"/>
              <a:gd name="T11" fmla="*/ 1833678 h 21600"/>
              <a:gd name="T12" fmla="*/ 4392613 w 21600"/>
              <a:gd name="T13" fmla="*/ 972344 h 21600"/>
              <a:gd name="T14" fmla="*/ 4392613 w 21600"/>
              <a:gd name="T15" fmla="*/ 0 h 21600"/>
              <a:gd name="T16" fmla="*/ 1004 w 21600"/>
              <a:gd name="T17" fmla="*/ 511 h 21600"/>
              <a:gd name="T18" fmla="*/ 20542 w 21600"/>
              <a:gd name="T19" fmla="*/ 18765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10788" y="0"/>
                </a:moveTo>
                <a:lnTo>
                  <a:pt x="0" y="0"/>
                </a:lnTo>
                <a:lnTo>
                  <a:pt x="0" y="10800"/>
                </a:lnTo>
                <a:lnTo>
                  <a:pt x="0" y="19099"/>
                </a:lnTo>
                <a:lnTo>
                  <a:pt x="8466" y="19099"/>
                </a:lnTo>
                <a:lnTo>
                  <a:pt x="8490" y="19440"/>
                </a:lnTo>
                <a:lnTo>
                  <a:pt x="8537" y="20008"/>
                </a:lnTo>
                <a:lnTo>
                  <a:pt x="8607" y="20349"/>
                </a:lnTo>
                <a:lnTo>
                  <a:pt x="8701" y="20691"/>
                </a:lnTo>
                <a:lnTo>
                  <a:pt x="8842" y="21145"/>
                </a:lnTo>
                <a:lnTo>
                  <a:pt x="9053" y="21373"/>
                </a:lnTo>
                <a:lnTo>
                  <a:pt x="9264" y="21600"/>
                </a:lnTo>
                <a:lnTo>
                  <a:pt x="9545" y="21600"/>
                </a:lnTo>
                <a:lnTo>
                  <a:pt x="10718" y="21600"/>
                </a:lnTo>
                <a:lnTo>
                  <a:pt x="11891" y="21600"/>
                </a:lnTo>
                <a:lnTo>
                  <a:pt x="12266" y="21600"/>
                </a:lnTo>
                <a:lnTo>
                  <a:pt x="12477" y="21429"/>
                </a:lnTo>
                <a:lnTo>
                  <a:pt x="12618" y="21202"/>
                </a:lnTo>
                <a:lnTo>
                  <a:pt x="12758" y="20861"/>
                </a:lnTo>
                <a:lnTo>
                  <a:pt x="12922" y="20349"/>
                </a:lnTo>
                <a:lnTo>
                  <a:pt x="12993" y="19952"/>
                </a:lnTo>
                <a:lnTo>
                  <a:pt x="13016" y="19440"/>
                </a:lnTo>
                <a:lnTo>
                  <a:pt x="13063" y="19099"/>
                </a:lnTo>
                <a:lnTo>
                  <a:pt x="21600" y="19099"/>
                </a:lnTo>
                <a:lnTo>
                  <a:pt x="21600" y="10800"/>
                </a:lnTo>
                <a:lnTo>
                  <a:pt x="21600" y="0"/>
                </a:lnTo>
                <a:lnTo>
                  <a:pt x="10788" y="0"/>
                </a:lnTo>
                <a:close/>
                <a:moveTo>
                  <a:pt x="9053" y="19099"/>
                </a:moveTo>
                <a:lnTo>
                  <a:pt x="9053" y="19440"/>
                </a:lnTo>
                <a:lnTo>
                  <a:pt x="9076" y="19611"/>
                </a:lnTo>
                <a:lnTo>
                  <a:pt x="9123" y="19781"/>
                </a:lnTo>
                <a:lnTo>
                  <a:pt x="9193" y="20008"/>
                </a:lnTo>
                <a:lnTo>
                  <a:pt x="9264" y="20179"/>
                </a:lnTo>
                <a:lnTo>
                  <a:pt x="9334" y="20293"/>
                </a:lnTo>
                <a:lnTo>
                  <a:pt x="9405" y="20349"/>
                </a:lnTo>
                <a:lnTo>
                  <a:pt x="9545" y="20349"/>
                </a:lnTo>
                <a:lnTo>
                  <a:pt x="11891" y="20349"/>
                </a:lnTo>
                <a:lnTo>
                  <a:pt x="12031" y="20349"/>
                </a:lnTo>
                <a:lnTo>
                  <a:pt x="12172" y="20236"/>
                </a:lnTo>
                <a:lnTo>
                  <a:pt x="12266" y="20179"/>
                </a:lnTo>
                <a:lnTo>
                  <a:pt x="12336" y="20008"/>
                </a:lnTo>
                <a:lnTo>
                  <a:pt x="12383" y="19838"/>
                </a:lnTo>
                <a:lnTo>
                  <a:pt x="12430" y="19611"/>
                </a:lnTo>
                <a:lnTo>
                  <a:pt x="12477" y="19440"/>
                </a:lnTo>
                <a:lnTo>
                  <a:pt x="12477" y="19099"/>
                </a:lnTo>
                <a:lnTo>
                  <a:pt x="9053" y="19099"/>
                </a:lnTo>
                <a:close/>
              </a:path>
              <a:path w="21600" h="21600" extrusionOk="0">
                <a:moveTo>
                  <a:pt x="9053" y="19099"/>
                </a:moveTo>
                <a:lnTo>
                  <a:pt x="0" y="19099"/>
                </a:lnTo>
                <a:lnTo>
                  <a:pt x="21600" y="19099"/>
                </a:lnTo>
              </a:path>
            </a:pathLst>
          </a:custGeom>
          <a:ln>
            <a:headEnd/>
            <a:tailEnd/>
          </a:ln>
        </p:spPr>
        <p:style>
          <a:lnRef idx="2">
            <a:schemeClr val="accent3"/>
          </a:lnRef>
          <a:fillRef idx="1">
            <a:schemeClr val="lt1"/>
          </a:fillRef>
          <a:effectRef idx="0">
            <a:schemeClr val="accent3"/>
          </a:effectRef>
          <a:fontRef idx="minor">
            <a:schemeClr val="dk1"/>
          </a:fontRef>
        </p:style>
        <p:txBody>
          <a:bodyPr lIns="90000" tIns="46800" rIns="90000" bIns="46800"/>
          <a:lstStyle/>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Typy projektów przewidziane do realizacji </a:t>
            </a:r>
          </a:p>
          <a:p>
            <a:pPr algn="ctr" eaLnBrk="1" hangingPunct="1">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400" b="1" dirty="0" smtClean="0">
                <a:solidFill>
                  <a:srgbClr val="000000"/>
                </a:solidFill>
              </a:rPr>
              <a:t>w ramach konkursu c.d.</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000" dirty="0">
              <a:solidFill>
                <a:schemeClr val="tx1">
                  <a:lumMod val="95000"/>
                  <a:lumOff val="5000"/>
                </a:schemeClr>
              </a:solidFill>
            </a:endParaRP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smtClean="0">
                <a:solidFill>
                  <a:schemeClr val="tx1">
                    <a:lumMod val="95000"/>
                    <a:lumOff val="5000"/>
                  </a:schemeClr>
                </a:solidFill>
              </a:rPr>
              <a:t>3</a:t>
            </a:r>
            <a:r>
              <a:rPr lang="pl-PL" sz="2200" b="1" dirty="0">
                <a:solidFill>
                  <a:schemeClr val="tx1">
                    <a:lumMod val="95000"/>
                    <a:lumOff val="5000"/>
                  </a:schemeClr>
                </a:solidFill>
              </a:rPr>
              <a:t>. Tworzenie miejsc opieki dla osób </a:t>
            </a:r>
            <a:r>
              <a:rPr lang="pl-PL" sz="2200" b="1" dirty="0" smtClean="0">
                <a:solidFill>
                  <a:schemeClr val="tx1">
                    <a:lumMod val="95000"/>
                    <a:lumOff val="5000"/>
                  </a:schemeClr>
                </a:solidFill>
              </a:rPr>
              <a:t>potrzebujących wsparcia w codziennym funkcjonowaniu w nowo </a:t>
            </a:r>
            <a:r>
              <a:rPr lang="pl-PL" sz="2200" b="1" dirty="0">
                <a:solidFill>
                  <a:schemeClr val="tx1">
                    <a:lumMod val="95000"/>
                    <a:lumOff val="5000"/>
                  </a:schemeClr>
                </a:solidFill>
              </a:rPr>
              <a:t>tworzonych lub istniejących ośrodkach zapewniających opiekę dzienną lub całodobową</a:t>
            </a:r>
            <a:r>
              <a:rPr lang="pl-PL" sz="2200" b="1" dirty="0" smtClean="0">
                <a:solidFill>
                  <a:schemeClr val="tx1">
                    <a:lumMod val="95000"/>
                    <a:lumOff val="5000"/>
                  </a:schemeClr>
                </a:solidFill>
              </a:rPr>
              <a:t>.</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2200" b="1" dirty="0">
              <a:solidFill>
                <a:schemeClr val="tx1">
                  <a:lumMod val="95000"/>
                  <a:lumOff val="5000"/>
                </a:schemeClr>
              </a:solidFill>
            </a:endParaRP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b="1" dirty="0" smtClean="0">
                <a:solidFill>
                  <a:schemeClr val="tx1">
                    <a:lumMod val="95000"/>
                    <a:lumOff val="5000"/>
                  </a:schemeClr>
                </a:solidFill>
              </a:rPr>
              <a:t>UWAGA!!!</a:t>
            </a:r>
          </a:p>
          <a:p>
            <a:pPr algn="just" eaLnBrk="1" hangingPunct="1">
              <a:spcAft>
                <a:spcPts val="600"/>
              </a:spcAft>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pl-PL" sz="2200" dirty="0" smtClean="0">
                <a:solidFill>
                  <a:schemeClr val="tx1">
                    <a:lumMod val="95000"/>
                    <a:lumOff val="5000"/>
                  </a:schemeClr>
                </a:solidFill>
              </a:rPr>
              <a:t>W ramach konkursu </a:t>
            </a:r>
            <a:r>
              <a:rPr lang="pl-PL" sz="2200" b="1" dirty="0" smtClean="0">
                <a:solidFill>
                  <a:schemeClr val="tx1">
                    <a:lumMod val="95000"/>
                    <a:lumOff val="5000"/>
                  </a:schemeClr>
                </a:solidFill>
              </a:rPr>
              <a:t>nie ma możliwości </a:t>
            </a:r>
            <a:r>
              <a:rPr lang="pl-PL" sz="2200" dirty="0" smtClean="0">
                <a:solidFill>
                  <a:schemeClr val="tx1">
                    <a:lumMod val="95000"/>
                    <a:lumOff val="5000"/>
                  </a:schemeClr>
                </a:solidFill>
              </a:rPr>
              <a:t>pozyskania środków na tworzenie lub rozszerzenie działalności </a:t>
            </a:r>
            <a:r>
              <a:rPr lang="pl-PL" sz="2200" b="1" dirty="0" smtClean="0">
                <a:solidFill>
                  <a:schemeClr val="tx1">
                    <a:lumMod val="95000"/>
                    <a:lumOff val="5000"/>
                  </a:schemeClr>
                </a:solidFill>
              </a:rPr>
              <a:t>Domów Pomocy Społecznej i Środowiskowych Domów Samopomocy</a:t>
            </a:r>
            <a:r>
              <a:rPr lang="pl-PL" sz="2200" dirty="0" smtClean="0">
                <a:solidFill>
                  <a:schemeClr val="tx1">
                    <a:lumMod val="95000"/>
                    <a:lumOff val="5000"/>
                  </a:schemeClr>
                </a:solidFill>
              </a:rPr>
              <a:t>.</a:t>
            </a:r>
            <a:endParaRPr lang="pl-PL" sz="2200" dirty="0">
              <a:solidFill>
                <a:schemeClr val="tx1">
                  <a:lumMod val="95000"/>
                  <a:lumOff val="5000"/>
                </a:schemeClr>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sz="1600" dirty="0" smtClean="0">
              <a:solidFill>
                <a:schemeClr val="tx1"/>
              </a:solidFill>
            </a:endParaRPr>
          </a:p>
          <a:p>
            <a:pPr eaLnBrk="1" hangingPunct="1">
              <a:buClrTx/>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pl-PL" dirty="0">
              <a:solidFill>
                <a:schemeClr val="tx1"/>
              </a:solidFill>
            </a:endParaRPr>
          </a:p>
        </p:txBody>
      </p:sp>
    </p:spTree>
    <p:extLst>
      <p:ext uri="{BB962C8B-B14F-4D97-AF65-F5344CB8AC3E}">
        <p14:creationId xmlns:p14="http://schemas.microsoft.com/office/powerpoint/2010/main" val="1141312949"/>
      </p:ext>
    </p:extLst>
  </p:cSld>
  <p:clrMapOvr>
    <a:masterClrMapping/>
  </p:clrMapOvr>
  <p:transition spd="slow">
    <p:push dir="u"/>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ojekt domyślny">
  <a:themeElements>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rojekt domyślny">
      <a:majorFont>
        <a:latin typeface="Calibri"/>
        <a:ea typeface="Microsoft YaHei"/>
        <a:cs typeface=""/>
      </a:majorFont>
      <a:minorFont>
        <a:latin typeface="Calibri"/>
        <a:ea typeface="Microsoft YaHei"/>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pitchFamily="34" charset="0"/>
            <a:cs typeface="Arial"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bg1"/>
            </a:solidFill>
            <a:effectLst/>
            <a:latin typeface="Arial" pitchFamily="34" charset="0"/>
            <a:cs typeface="Arial" pitchFamily="34" charset="0"/>
          </a:defRPr>
        </a:defPPr>
      </a:lstStyle>
    </a:lnDef>
  </a:objectDefaults>
  <a:extraClrSchemeLst>
    <a:extraClrScheme>
      <a:clrScheme name="Projekt domyślny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rojekt domyślny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rojekt domyślny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rojekt domyślny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rojekt domyśln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rojekt domyśln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rojekt domyśln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7991</TotalTime>
  <Words>1666</Words>
  <Application>Microsoft Office PowerPoint</Application>
  <PresentationFormat>Pokaz na ekranie (4:3)</PresentationFormat>
  <Paragraphs>453</Paragraphs>
  <Slides>46</Slides>
  <Notes>46</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46</vt:i4>
      </vt:variant>
    </vt:vector>
  </HeadingPairs>
  <TitlesOfParts>
    <vt:vector size="52" baseType="lpstr">
      <vt:lpstr>Microsoft YaHei</vt:lpstr>
      <vt:lpstr>Arial</vt:lpstr>
      <vt:lpstr>Calibri</vt:lpstr>
      <vt:lpstr>Times New Roman</vt:lpstr>
      <vt:lpstr>Wingdings</vt:lpstr>
      <vt:lpstr>Projekt domyślny</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Damian Chaber</dc:creator>
  <cp:lastModifiedBy>Katarzyna Olechowska-Sadowska</cp:lastModifiedBy>
  <cp:revision>797</cp:revision>
  <cp:lastPrinted>2020-09-03T09:45:40Z</cp:lastPrinted>
  <dcterms:created xsi:type="dcterms:W3CDTF">2015-05-19T07:37:20Z</dcterms:created>
  <dcterms:modified xsi:type="dcterms:W3CDTF">2020-09-09T08:13:28Z</dcterms:modified>
</cp:coreProperties>
</file>