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55"/>
  </p:notesMasterIdLst>
  <p:handoutMasterIdLst>
    <p:handoutMasterId r:id="rId56"/>
  </p:handoutMasterIdLst>
  <p:sldIdLst>
    <p:sldId id="256" r:id="rId2"/>
    <p:sldId id="391" r:id="rId3"/>
    <p:sldId id="395" r:id="rId4"/>
    <p:sldId id="394" r:id="rId5"/>
    <p:sldId id="396" r:id="rId6"/>
    <p:sldId id="453" r:id="rId7"/>
    <p:sldId id="454" r:id="rId8"/>
    <p:sldId id="455" r:id="rId9"/>
    <p:sldId id="458" r:id="rId10"/>
    <p:sldId id="466" r:id="rId11"/>
    <p:sldId id="392" r:id="rId12"/>
    <p:sldId id="402" r:id="rId13"/>
    <p:sldId id="440" r:id="rId14"/>
    <p:sldId id="428" r:id="rId15"/>
    <p:sldId id="467" r:id="rId16"/>
    <p:sldId id="434" r:id="rId17"/>
    <p:sldId id="401" r:id="rId18"/>
    <p:sldId id="403" r:id="rId19"/>
    <p:sldId id="456" r:id="rId20"/>
    <p:sldId id="468" r:id="rId21"/>
    <p:sldId id="469" r:id="rId22"/>
    <p:sldId id="457" r:id="rId23"/>
    <p:sldId id="405" r:id="rId24"/>
    <p:sldId id="406" r:id="rId25"/>
    <p:sldId id="418" r:id="rId26"/>
    <p:sldId id="476" r:id="rId27"/>
    <p:sldId id="409" r:id="rId28"/>
    <p:sldId id="407" r:id="rId29"/>
    <p:sldId id="444" r:id="rId30"/>
    <p:sldId id="443" r:id="rId31"/>
    <p:sldId id="471" r:id="rId32"/>
    <p:sldId id="408" r:id="rId33"/>
    <p:sldId id="437" r:id="rId34"/>
    <p:sldId id="472" r:id="rId35"/>
    <p:sldId id="465" r:id="rId36"/>
    <p:sldId id="410" r:id="rId37"/>
    <p:sldId id="419" r:id="rId38"/>
    <p:sldId id="420" r:id="rId39"/>
    <p:sldId id="422" r:id="rId40"/>
    <p:sldId id="475" r:id="rId41"/>
    <p:sldId id="461" r:id="rId42"/>
    <p:sldId id="450" r:id="rId43"/>
    <p:sldId id="451" r:id="rId44"/>
    <p:sldId id="462" r:id="rId45"/>
    <p:sldId id="463" r:id="rId46"/>
    <p:sldId id="474" r:id="rId47"/>
    <p:sldId id="473" r:id="rId48"/>
    <p:sldId id="413" r:id="rId49"/>
    <p:sldId id="414" r:id="rId50"/>
    <p:sldId id="415" r:id="rId51"/>
    <p:sldId id="416" r:id="rId52"/>
    <p:sldId id="425" r:id="rId53"/>
    <p:sldId id="267" r:id="rId54"/>
  </p:sldIdLst>
  <p:sldSz cx="9144000" cy="6858000" type="screen4x3"/>
  <p:notesSz cx="6797675" cy="9926638"/>
  <p:defaultTex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5pPr>
    <a:lvl6pPr marL="2286000" algn="l" defTabSz="914400" rtl="0" eaLnBrk="1" latinLnBrk="0" hangingPunct="1">
      <a:defRPr kern="1200">
        <a:solidFill>
          <a:schemeClr val="bg1"/>
        </a:solidFill>
        <a:latin typeface="Arial" pitchFamily="34" charset="0"/>
        <a:ea typeface="+mn-ea"/>
        <a:cs typeface="Arial" pitchFamily="34" charset="0"/>
      </a:defRPr>
    </a:lvl6pPr>
    <a:lvl7pPr marL="2743200" algn="l" defTabSz="914400" rtl="0" eaLnBrk="1" latinLnBrk="0" hangingPunct="1">
      <a:defRPr kern="1200">
        <a:solidFill>
          <a:schemeClr val="bg1"/>
        </a:solidFill>
        <a:latin typeface="Arial" pitchFamily="34" charset="0"/>
        <a:ea typeface="+mn-ea"/>
        <a:cs typeface="Arial" pitchFamily="34" charset="0"/>
      </a:defRPr>
    </a:lvl7pPr>
    <a:lvl8pPr marL="3200400" algn="l" defTabSz="914400" rtl="0" eaLnBrk="1" latinLnBrk="0" hangingPunct="1">
      <a:defRPr kern="1200">
        <a:solidFill>
          <a:schemeClr val="bg1"/>
        </a:solidFill>
        <a:latin typeface="Arial" pitchFamily="34" charset="0"/>
        <a:ea typeface="+mn-ea"/>
        <a:cs typeface="Arial" pitchFamily="34" charset="0"/>
      </a:defRPr>
    </a:lvl8pPr>
    <a:lvl9pPr marL="3657600" algn="l" defTabSz="914400" rtl="0" eaLnBrk="1" latinLnBrk="0" hangingPunct="1">
      <a:defRPr kern="1200">
        <a:solidFill>
          <a:schemeClr val="bg1"/>
        </a:solidFill>
        <a:latin typeface="Arial" pitchFamily="34" charset="0"/>
        <a:ea typeface="+mn-ea"/>
        <a:cs typeface="Arial" pitchFamily="34" charset="0"/>
      </a:defRPr>
    </a:lvl9pPr>
  </p:defaultTextStyle>
  <p:extLst>
    <p:ext uri="{521415D9-36F7-43E2-AB2F-B90AF26B5E84}">
      <p14:sectionLst xmlns:p14="http://schemas.microsoft.com/office/powerpoint/2010/main">
        <p14:section name="Sekcja domyślna" id="{1E7BAD7C-6904-4C1C-88F4-60B8C3554750}">
          <p14:sldIdLst>
            <p14:sldId id="256"/>
            <p14:sldId id="391"/>
            <p14:sldId id="395"/>
            <p14:sldId id="394"/>
            <p14:sldId id="396"/>
            <p14:sldId id="453"/>
            <p14:sldId id="454"/>
            <p14:sldId id="455"/>
            <p14:sldId id="458"/>
            <p14:sldId id="466"/>
            <p14:sldId id="392"/>
            <p14:sldId id="402"/>
            <p14:sldId id="440"/>
            <p14:sldId id="428"/>
            <p14:sldId id="467"/>
            <p14:sldId id="434"/>
            <p14:sldId id="401"/>
            <p14:sldId id="403"/>
            <p14:sldId id="456"/>
            <p14:sldId id="468"/>
            <p14:sldId id="469"/>
            <p14:sldId id="457"/>
            <p14:sldId id="405"/>
            <p14:sldId id="406"/>
            <p14:sldId id="418"/>
            <p14:sldId id="476"/>
            <p14:sldId id="409"/>
            <p14:sldId id="407"/>
            <p14:sldId id="444"/>
            <p14:sldId id="443"/>
            <p14:sldId id="471"/>
            <p14:sldId id="408"/>
            <p14:sldId id="437"/>
            <p14:sldId id="472"/>
            <p14:sldId id="465"/>
            <p14:sldId id="410"/>
            <p14:sldId id="419"/>
            <p14:sldId id="420"/>
            <p14:sldId id="422"/>
            <p14:sldId id="475"/>
            <p14:sldId id="461"/>
            <p14:sldId id="450"/>
            <p14:sldId id="451"/>
            <p14:sldId id="462"/>
            <p14:sldId id="463"/>
            <p14:sldId id="474"/>
            <p14:sldId id="473"/>
            <p14:sldId id="413"/>
            <p14:sldId id="414"/>
            <p14:sldId id="415"/>
            <p14:sldId id="416"/>
            <p14:sldId id="425"/>
          </p14:sldIdLst>
        </p14:section>
        <p14:section name="Sekcja bez tytułu" id="{8978EEC9-2B54-4795-A740-13598A40150F}">
          <p14:sldIdLst>
            <p14:sldId id="2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D7DE"/>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91429" autoAdjust="0"/>
  </p:normalViewPr>
  <p:slideViewPr>
    <p:cSldViewPr>
      <p:cViewPr varScale="1">
        <p:scale>
          <a:sx n="105" d="100"/>
          <a:sy n="105" d="100"/>
        </p:scale>
        <p:origin x="1686"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000000"/>
                </a:solidFill>
              </a:defRPr>
            </a:lvl1pPr>
          </a:lstStyle>
          <a:p>
            <a:endParaRPr lang="pl-PL"/>
          </a:p>
        </p:txBody>
      </p:sp>
      <p:sp>
        <p:nvSpPr>
          <p:cNvPr id="31747" name="Rectangle 3"/>
          <p:cNvSpPr>
            <a:spLocks noGrp="1" noChangeArrowheads="1"/>
          </p:cNvSpPr>
          <p:nvPr>
            <p:ph type="dt" sz="quarter" idx="1"/>
          </p:nvPr>
        </p:nvSpPr>
        <p:spPr bwMode="auto">
          <a:xfrm>
            <a:off x="3849688"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000000"/>
                </a:solidFill>
              </a:defRPr>
            </a:lvl1pPr>
          </a:lstStyle>
          <a:p>
            <a:endParaRPr lang="pl-PL"/>
          </a:p>
        </p:txBody>
      </p:sp>
      <p:sp>
        <p:nvSpPr>
          <p:cNvPr id="31748" name="Rectangle 4"/>
          <p:cNvSpPr>
            <a:spLocks noGrp="1" noChangeArrowheads="1"/>
          </p:cNvSpPr>
          <p:nvPr>
            <p:ph type="ftr" sz="quarter" idx="2"/>
          </p:nvPr>
        </p:nvSpPr>
        <p:spPr bwMode="auto">
          <a:xfrm>
            <a:off x="0" y="9428712"/>
            <a:ext cx="2946400"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000000"/>
                </a:solidFill>
              </a:defRPr>
            </a:lvl1pPr>
          </a:lstStyle>
          <a:p>
            <a:endParaRPr lang="pl-PL"/>
          </a:p>
        </p:txBody>
      </p:sp>
      <p:sp>
        <p:nvSpPr>
          <p:cNvPr id="31749" name="Rectangle 5"/>
          <p:cNvSpPr>
            <a:spLocks noGrp="1" noChangeArrowheads="1"/>
          </p:cNvSpPr>
          <p:nvPr>
            <p:ph type="sldNum" sz="quarter" idx="3"/>
          </p:nvPr>
        </p:nvSpPr>
        <p:spPr bwMode="auto">
          <a:xfrm>
            <a:off x="3849688" y="9428712"/>
            <a:ext cx="2946400"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000000"/>
                </a:solidFill>
              </a:defRPr>
            </a:lvl1pPr>
          </a:lstStyle>
          <a:p>
            <a:fld id="{588B133A-9C63-4FFF-98AD-B4CB177B6C30}" type="slidenum">
              <a:rPr lang="pl-PL"/>
              <a:pPr/>
              <a:t>‹#›</a:t>
            </a:fld>
            <a:endParaRPr lang="pl-PL"/>
          </a:p>
        </p:txBody>
      </p:sp>
    </p:spTree>
    <p:extLst>
      <p:ext uri="{BB962C8B-B14F-4D97-AF65-F5344CB8AC3E}">
        <p14:creationId xmlns:p14="http://schemas.microsoft.com/office/powerpoint/2010/main" val="2278538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797675" cy="9926638"/>
          </a:xfrm>
          <a:prstGeom prst="roundRect">
            <a:avLst>
              <a:gd name="adj" fmla="val 23"/>
            </a:avLst>
          </a:prstGeom>
          <a:solidFill>
            <a:srgbClr val="FFFFFF"/>
          </a:solidFill>
          <a:ln w="9360" cap="sq">
            <a:noFill/>
            <a:miter lim="800000"/>
            <a:headEnd/>
            <a:tailEnd/>
          </a:ln>
          <a:effectLst/>
        </p:spPr>
        <p:txBody>
          <a:bodyPr wrap="none" anchor="ctr"/>
          <a:lstStyle/>
          <a:p>
            <a:endParaRPr lang="pl-PL"/>
          </a:p>
        </p:txBody>
      </p:sp>
      <p:sp>
        <p:nvSpPr>
          <p:cNvPr id="2050" name="AutoShape 2"/>
          <p:cNvSpPr>
            <a:spLocks noChangeArrowheads="1"/>
          </p:cNvSpPr>
          <p:nvPr/>
        </p:nvSpPr>
        <p:spPr bwMode="auto">
          <a:xfrm>
            <a:off x="0" y="0"/>
            <a:ext cx="6797675" cy="9926638"/>
          </a:xfrm>
          <a:prstGeom prst="roundRect">
            <a:avLst>
              <a:gd name="adj" fmla="val 23"/>
            </a:avLst>
          </a:prstGeom>
          <a:solidFill>
            <a:srgbClr val="FFFFFF"/>
          </a:solidFill>
          <a:ln w="9525">
            <a:noFill/>
            <a:round/>
            <a:headEnd/>
            <a:tailEnd/>
          </a:ln>
          <a:effectLst/>
        </p:spPr>
        <p:txBody>
          <a:bodyPr wrap="none" anchor="ctr"/>
          <a:lstStyle/>
          <a:p>
            <a:endParaRPr lang="pl-PL"/>
          </a:p>
        </p:txBody>
      </p:sp>
      <p:sp>
        <p:nvSpPr>
          <p:cNvPr id="2051" name="Text Box 3"/>
          <p:cNvSpPr txBox="1">
            <a:spLocks noChangeArrowheads="1"/>
          </p:cNvSpPr>
          <p:nvPr/>
        </p:nvSpPr>
        <p:spPr bwMode="auto">
          <a:xfrm>
            <a:off x="0" y="1"/>
            <a:ext cx="2946400" cy="496332"/>
          </a:xfrm>
          <a:prstGeom prst="rect">
            <a:avLst/>
          </a:prstGeom>
          <a:noFill/>
          <a:ln w="9525">
            <a:noFill/>
            <a:round/>
            <a:headEnd/>
            <a:tailEnd/>
          </a:ln>
          <a:effectLst/>
        </p:spPr>
        <p:txBody>
          <a:bodyPr wrap="none" anchor="ctr"/>
          <a:lstStyle/>
          <a:p>
            <a:endParaRPr lang="pl-PL"/>
          </a:p>
        </p:txBody>
      </p:sp>
      <p:sp>
        <p:nvSpPr>
          <p:cNvPr id="2052" name="Rectangle 4"/>
          <p:cNvSpPr>
            <a:spLocks noGrp="1" noChangeArrowheads="1"/>
          </p:cNvSpPr>
          <p:nvPr>
            <p:ph type="dt"/>
          </p:nvPr>
        </p:nvSpPr>
        <p:spPr bwMode="auto">
          <a:xfrm>
            <a:off x="3849691" y="0"/>
            <a:ext cx="2943225" cy="493141"/>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itchFamily="34" charset="0"/>
              </a:defRPr>
            </a:lvl1pPr>
          </a:lstStyle>
          <a:p>
            <a:endParaRPr lang="pl-PL"/>
          </a:p>
        </p:txBody>
      </p:sp>
      <p:sp>
        <p:nvSpPr>
          <p:cNvPr id="2053" name="Rectangle 5"/>
          <p:cNvSpPr>
            <a:spLocks noGrp="1" noRot="1" noChangeAspect="1" noChangeArrowheads="1"/>
          </p:cNvSpPr>
          <p:nvPr>
            <p:ph type="sldImg"/>
          </p:nvPr>
        </p:nvSpPr>
        <p:spPr bwMode="auto">
          <a:xfrm>
            <a:off x="919163" y="744538"/>
            <a:ext cx="4957762" cy="3719512"/>
          </a:xfrm>
          <a:prstGeom prst="rect">
            <a:avLst/>
          </a:prstGeom>
          <a:noFill/>
          <a:ln w="12600" cap="sq">
            <a:solidFill>
              <a:srgbClr val="000000"/>
            </a:solidFill>
            <a:miter lim="800000"/>
            <a:headEnd/>
            <a:tailEnd/>
          </a:ln>
          <a:effectLst/>
        </p:spPr>
      </p:sp>
      <p:sp>
        <p:nvSpPr>
          <p:cNvPr id="2054" name="Rectangle 6"/>
          <p:cNvSpPr>
            <a:spLocks noGrp="1" noChangeArrowheads="1"/>
          </p:cNvSpPr>
          <p:nvPr>
            <p:ph type="body"/>
          </p:nvPr>
        </p:nvSpPr>
        <p:spPr bwMode="auto">
          <a:xfrm>
            <a:off x="679450" y="4715952"/>
            <a:ext cx="5435600" cy="4462199"/>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pl-PL" smtClean="0"/>
          </a:p>
        </p:txBody>
      </p:sp>
      <p:sp>
        <p:nvSpPr>
          <p:cNvPr id="2055" name="Text Box 7"/>
          <p:cNvSpPr txBox="1">
            <a:spLocks noChangeArrowheads="1"/>
          </p:cNvSpPr>
          <p:nvPr/>
        </p:nvSpPr>
        <p:spPr bwMode="auto">
          <a:xfrm>
            <a:off x="0" y="9428712"/>
            <a:ext cx="2946400" cy="496332"/>
          </a:xfrm>
          <a:prstGeom prst="rect">
            <a:avLst/>
          </a:prstGeom>
          <a:noFill/>
          <a:ln w="9525">
            <a:noFill/>
            <a:round/>
            <a:headEnd/>
            <a:tailEnd/>
          </a:ln>
          <a:effectLst/>
        </p:spPr>
        <p:txBody>
          <a:bodyPr wrap="none" anchor="ctr"/>
          <a:lstStyle/>
          <a:p>
            <a:endParaRPr lang="pl-PL"/>
          </a:p>
        </p:txBody>
      </p:sp>
      <p:sp>
        <p:nvSpPr>
          <p:cNvPr id="2056" name="Rectangle 8"/>
          <p:cNvSpPr>
            <a:spLocks noGrp="1" noChangeArrowheads="1"/>
          </p:cNvSpPr>
          <p:nvPr>
            <p:ph type="sldNum"/>
          </p:nvPr>
        </p:nvSpPr>
        <p:spPr bwMode="auto">
          <a:xfrm>
            <a:off x="3849691" y="9428711"/>
            <a:ext cx="2943225" cy="493141"/>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itchFamily="34" charset="0"/>
              </a:defRPr>
            </a:lvl1pPr>
          </a:lstStyle>
          <a:p>
            <a:fld id="{0CE3663B-0C32-4302-838B-7047CB8482A3}" type="slidenum">
              <a:rPr lang="pl-PL"/>
              <a:pPr/>
              <a:t>‹#›</a:t>
            </a:fld>
            <a:endParaRPr lang="pl-PL"/>
          </a:p>
        </p:txBody>
      </p:sp>
    </p:spTree>
    <p:extLst>
      <p:ext uri="{BB962C8B-B14F-4D97-AF65-F5344CB8AC3E}">
        <p14:creationId xmlns:p14="http://schemas.microsoft.com/office/powerpoint/2010/main" val="394384582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0DA61F7-8A2F-4AF8-855A-4F0E2ACBC8C5}" type="slidenum">
              <a:rPr lang="pl-PL"/>
              <a:pPr/>
              <a:t>1</a:t>
            </a:fld>
            <a:endParaRPr lang="pl-PL"/>
          </a:p>
        </p:txBody>
      </p:sp>
      <p:sp>
        <p:nvSpPr>
          <p:cNvPr id="15361"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15362" name="Text Box 2"/>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746925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10</a:t>
            </a:fld>
            <a:endParaRPr lang="pl-PL"/>
          </a:p>
        </p:txBody>
      </p:sp>
      <p:sp>
        <p:nvSpPr>
          <p:cNvPr id="16385"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
        <p:nvSpPr>
          <p:cNvPr id="2" name="Symbol zastępczy notatek 1"/>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876258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11</a:t>
            </a:fld>
            <a:endParaRPr lang="pl-PL"/>
          </a:p>
        </p:txBody>
      </p:sp>
      <p:sp>
        <p:nvSpPr>
          <p:cNvPr id="16385"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93592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12</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208000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13</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
        <p:nvSpPr>
          <p:cNvPr id="2" name="Symbol zastępczy notatek 1"/>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6734164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14</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983982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15</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779946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16</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983982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17</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4306559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18</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391444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19</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39144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280538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20</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2657617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21</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8998975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22</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391444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23</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8533710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24</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3855153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25</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4140966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26</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7084620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27</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5457433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28</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4511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29</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451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011997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30</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4511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31</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5236516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32</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8015648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33</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4511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34</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8758460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35</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4511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36</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8015961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37</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8704209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38</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8392625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39</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165760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40</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7309297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41</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42</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43</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44</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45</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46</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14492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47</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86963223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48</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99976027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49</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853017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5</a:t>
            </a:fld>
            <a:endParaRPr lang="pl-PL"/>
          </a:p>
        </p:txBody>
      </p:sp>
      <p:sp>
        <p:nvSpPr>
          <p:cNvPr id="16385"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93686115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50</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22638781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51</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0"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94388267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52</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3582183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AE6AF023-730F-4F48-9FB6-FEDCD72A0579}" type="slidenum">
              <a:rPr lang="pl-PL"/>
              <a:pPr/>
              <a:t>53</a:t>
            </a:fld>
            <a:endParaRPr lang="pl-PL"/>
          </a:p>
        </p:txBody>
      </p:sp>
      <p:sp>
        <p:nvSpPr>
          <p:cNvPr id="26625"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26626" name="Text Box 2"/>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31951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6</a:t>
            </a:fld>
            <a:endParaRPr lang="pl-PL"/>
          </a:p>
        </p:txBody>
      </p:sp>
      <p:sp>
        <p:nvSpPr>
          <p:cNvPr id="16385"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93686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7</a:t>
            </a:fld>
            <a:endParaRPr lang="pl-PL"/>
          </a:p>
        </p:txBody>
      </p:sp>
      <p:sp>
        <p:nvSpPr>
          <p:cNvPr id="16385"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936861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8</a:t>
            </a:fld>
            <a:endParaRPr lang="pl-PL"/>
          </a:p>
        </p:txBody>
      </p:sp>
      <p:sp>
        <p:nvSpPr>
          <p:cNvPr id="16385"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
        <p:nvSpPr>
          <p:cNvPr id="2" name="Symbol zastępczy notatek 1"/>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936861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9</a:t>
            </a:fld>
            <a:endParaRPr lang="pl-PL"/>
          </a:p>
        </p:txBody>
      </p:sp>
      <p:sp>
        <p:nvSpPr>
          <p:cNvPr id="16385"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9450" y="4715951"/>
            <a:ext cx="5438775" cy="4466987"/>
          </a:xfrm>
          <a:prstGeom prst="rect">
            <a:avLst/>
          </a:prstGeom>
          <a:noFill/>
          <a:ln w="9525">
            <a:noFill/>
            <a:round/>
            <a:headEnd/>
            <a:tailEnd/>
          </a:ln>
          <a:effectLst/>
        </p:spPr>
        <p:txBody>
          <a:bodyPr wrap="none" anchor="ctr"/>
          <a:lstStyle/>
          <a:p>
            <a:endParaRPr lang="pl-PL"/>
          </a:p>
        </p:txBody>
      </p:sp>
      <p:sp>
        <p:nvSpPr>
          <p:cNvPr id="2" name="Symbol zastępczy notatek 1"/>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936861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1D9E683E-8601-470B-BD3E-95C387CFB6AD}" type="slidenum">
              <a:rPr lang="pl-PL"/>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BA02A31D-4AAE-4B89-BE11-0A928C543A5E}" type="slidenum">
              <a:rPr lang="pl-PL"/>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7813" y="274638"/>
            <a:ext cx="2055812" cy="5848350"/>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8213" cy="584835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B3662CAE-982B-458A-B16B-609C9E1459DC}" type="slidenum">
              <a:rPr lang="pl-PL"/>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FD0DC646-1D04-4BA2-AA26-BE230D35FC80}" type="slidenum">
              <a:rPr lang="pl-PL"/>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73188A00-9ECF-40A5-B39D-DE6E2CEA6D8E}" type="slidenum">
              <a:rPr lang="pl-PL"/>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idx="10"/>
          </p:nvPr>
        </p:nvSpPr>
        <p:spPr/>
        <p:txBody>
          <a:bodyPr/>
          <a:lstStyle>
            <a:lvl1pPr>
              <a:defRPr/>
            </a:lvl1pPr>
          </a:lstStyle>
          <a:p>
            <a:endParaRPr lang="pl-PL"/>
          </a:p>
        </p:txBody>
      </p:sp>
      <p:sp>
        <p:nvSpPr>
          <p:cNvPr id="6" name="Symbol zastępczy numeru slajdu 5"/>
          <p:cNvSpPr>
            <a:spLocks noGrp="1"/>
          </p:cNvSpPr>
          <p:nvPr>
            <p:ph type="sldNum" idx="11"/>
          </p:nvPr>
        </p:nvSpPr>
        <p:spPr/>
        <p:txBody>
          <a:bodyPr/>
          <a:lstStyle>
            <a:lvl1pPr>
              <a:defRPr/>
            </a:lvl1pPr>
          </a:lstStyle>
          <a:p>
            <a:fld id="{6D1F11BF-EBBF-4CF4-BF8C-F7DD18C8CC17}" type="slidenum">
              <a:rPr lang="pl-PL"/>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idx="10"/>
          </p:nvPr>
        </p:nvSpPr>
        <p:spPr/>
        <p:txBody>
          <a:bodyPr/>
          <a:lstStyle>
            <a:lvl1pPr>
              <a:defRPr/>
            </a:lvl1pPr>
          </a:lstStyle>
          <a:p>
            <a:endParaRPr lang="pl-PL"/>
          </a:p>
        </p:txBody>
      </p:sp>
      <p:sp>
        <p:nvSpPr>
          <p:cNvPr id="8" name="Symbol zastępczy numeru slajdu 7"/>
          <p:cNvSpPr>
            <a:spLocks noGrp="1"/>
          </p:cNvSpPr>
          <p:nvPr>
            <p:ph type="sldNum" idx="11"/>
          </p:nvPr>
        </p:nvSpPr>
        <p:spPr/>
        <p:txBody>
          <a:bodyPr/>
          <a:lstStyle>
            <a:lvl1pPr>
              <a:defRPr/>
            </a:lvl1pPr>
          </a:lstStyle>
          <a:p>
            <a:fld id="{A003ACFE-9C4A-44A2-9DB8-D2D96407B429}" type="slidenum">
              <a:rPr lang="pl-PL"/>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idx="10"/>
          </p:nvPr>
        </p:nvSpPr>
        <p:spPr/>
        <p:txBody>
          <a:bodyPr/>
          <a:lstStyle>
            <a:lvl1pPr>
              <a:defRPr/>
            </a:lvl1pPr>
          </a:lstStyle>
          <a:p>
            <a:endParaRPr lang="pl-PL"/>
          </a:p>
        </p:txBody>
      </p:sp>
      <p:sp>
        <p:nvSpPr>
          <p:cNvPr id="4" name="Symbol zastępczy numeru slajdu 3"/>
          <p:cNvSpPr>
            <a:spLocks noGrp="1"/>
          </p:cNvSpPr>
          <p:nvPr>
            <p:ph type="sldNum" idx="11"/>
          </p:nvPr>
        </p:nvSpPr>
        <p:spPr/>
        <p:txBody>
          <a:bodyPr/>
          <a:lstStyle>
            <a:lvl1pPr>
              <a:defRPr/>
            </a:lvl1pPr>
          </a:lstStyle>
          <a:p>
            <a:fld id="{7BB9F895-9DD6-4BC3-985D-A35E3C6886DD}" type="slidenum">
              <a:rPr lang="pl-PL"/>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idx="10"/>
          </p:nvPr>
        </p:nvSpPr>
        <p:spPr/>
        <p:txBody>
          <a:bodyPr/>
          <a:lstStyle>
            <a:lvl1pPr>
              <a:defRPr/>
            </a:lvl1pPr>
          </a:lstStyle>
          <a:p>
            <a:endParaRPr lang="pl-PL"/>
          </a:p>
        </p:txBody>
      </p:sp>
      <p:sp>
        <p:nvSpPr>
          <p:cNvPr id="3" name="Symbol zastępczy numeru slajdu 2"/>
          <p:cNvSpPr>
            <a:spLocks noGrp="1"/>
          </p:cNvSpPr>
          <p:nvPr>
            <p:ph type="sldNum" idx="11"/>
          </p:nvPr>
        </p:nvSpPr>
        <p:spPr/>
        <p:txBody>
          <a:bodyPr/>
          <a:lstStyle>
            <a:lvl1pPr>
              <a:defRPr/>
            </a:lvl1pPr>
          </a:lstStyle>
          <a:p>
            <a:fld id="{1D03675C-E4C7-4520-B6A6-68601EE05513}" type="slidenum">
              <a:rPr lang="pl-PL"/>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idx="10"/>
          </p:nvPr>
        </p:nvSpPr>
        <p:spPr/>
        <p:txBody>
          <a:bodyPr/>
          <a:lstStyle>
            <a:lvl1pPr>
              <a:defRPr/>
            </a:lvl1pPr>
          </a:lstStyle>
          <a:p>
            <a:endParaRPr lang="pl-PL"/>
          </a:p>
        </p:txBody>
      </p:sp>
      <p:sp>
        <p:nvSpPr>
          <p:cNvPr id="6" name="Symbol zastępczy numeru slajdu 5"/>
          <p:cNvSpPr>
            <a:spLocks noGrp="1"/>
          </p:cNvSpPr>
          <p:nvPr>
            <p:ph type="sldNum" idx="11"/>
          </p:nvPr>
        </p:nvSpPr>
        <p:spPr/>
        <p:txBody>
          <a:bodyPr/>
          <a:lstStyle>
            <a:lvl1pPr>
              <a:defRPr/>
            </a:lvl1pPr>
          </a:lstStyle>
          <a:p>
            <a:fld id="{7E4B892B-75FD-443F-965B-32879F7917BD}" type="slidenum">
              <a:rPr lang="pl-PL"/>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idx="10"/>
          </p:nvPr>
        </p:nvSpPr>
        <p:spPr/>
        <p:txBody>
          <a:bodyPr/>
          <a:lstStyle>
            <a:lvl1pPr>
              <a:defRPr/>
            </a:lvl1pPr>
          </a:lstStyle>
          <a:p>
            <a:endParaRPr lang="pl-PL"/>
          </a:p>
        </p:txBody>
      </p:sp>
      <p:sp>
        <p:nvSpPr>
          <p:cNvPr id="6" name="Symbol zastępczy numeru slajdu 5"/>
          <p:cNvSpPr>
            <a:spLocks noGrp="1"/>
          </p:cNvSpPr>
          <p:nvPr>
            <p:ph type="sldNum" idx="11"/>
          </p:nvPr>
        </p:nvSpPr>
        <p:spPr/>
        <p:txBody>
          <a:bodyPr/>
          <a:lstStyle>
            <a:lvl1pPr>
              <a:defRPr/>
            </a:lvl1pPr>
          </a:lstStyle>
          <a:p>
            <a:fld id="{1FDEBC82-8696-41D2-B9E6-EC28CFD27BD8}" type="slidenum">
              <a:rPr lang="pl-PL"/>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274638"/>
            <a:ext cx="8226425" cy="113982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Kliknij, aby edytować format tekstu tytułu</a:t>
            </a:r>
          </a:p>
        </p:txBody>
      </p:sp>
      <p:sp>
        <p:nvSpPr>
          <p:cNvPr id="1026" name="Rectangle 2"/>
          <p:cNvSpPr>
            <a:spLocks noGrp="1" noChangeArrowheads="1"/>
          </p:cNvSpPr>
          <p:nvPr>
            <p:ph type="body" idx="1"/>
          </p:nvPr>
        </p:nvSpPr>
        <p:spPr bwMode="auto">
          <a:xfrm>
            <a:off x="457200" y="1600200"/>
            <a:ext cx="8226425" cy="45227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Kliknij, aby edytować format tekstu konspektu</a:t>
            </a:r>
          </a:p>
          <a:p>
            <a:pPr lvl="1"/>
            <a:r>
              <a:rPr lang="en-GB" smtClean="0"/>
              <a:t>Drugi poziom konspektu</a:t>
            </a:r>
          </a:p>
          <a:p>
            <a:pPr lvl="2"/>
            <a:r>
              <a:rPr lang="en-GB" smtClean="0"/>
              <a:t>Trzeci poziom konspektu</a:t>
            </a:r>
          </a:p>
          <a:p>
            <a:pPr lvl="3"/>
            <a:r>
              <a:rPr lang="en-GB" smtClean="0"/>
              <a:t>Czwarty poziom konspektu</a:t>
            </a:r>
          </a:p>
          <a:p>
            <a:pPr lvl="4"/>
            <a:r>
              <a:rPr lang="en-GB" smtClean="0"/>
              <a:t>Piąty poziom konspektu</a:t>
            </a:r>
          </a:p>
          <a:p>
            <a:pPr lvl="4"/>
            <a:r>
              <a:rPr lang="en-GB" smtClean="0"/>
              <a:t>Szósty poziom konspektu</a:t>
            </a:r>
          </a:p>
          <a:p>
            <a:pPr lvl="4"/>
            <a:r>
              <a:rPr lang="en-GB" smtClean="0"/>
              <a:t>Siódmy poziom konspektu</a:t>
            </a:r>
          </a:p>
        </p:txBody>
      </p:sp>
      <p:sp>
        <p:nvSpPr>
          <p:cNvPr id="1027" name="Rectangle 3"/>
          <p:cNvSpPr>
            <a:spLocks noGrp="1" noChangeArrowheads="1"/>
          </p:cNvSpPr>
          <p:nvPr>
            <p:ph type="dt"/>
          </p:nvPr>
        </p:nvSpPr>
        <p:spPr bwMode="auto">
          <a:xfrm>
            <a:off x="457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pl-PL"/>
          </a:p>
        </p:txBody>
      </p:sp>
      <p:sp>
        <p:nvSpPr>
          <p:cNvPr id="1028" name="Text Box 4"/>
          <p:cNvSpPr txBox="1">
            <a:spLocks noChangeArrowheads="1"/>
          </p:cNvSpPr>
          <p:nvPr/>
        </p:nvSpPr>
        <p:spPr bwMode="auto">
          <a:xfrm>
            <a:off x="3124200" y="6356350"/>
            <a:ext cx="2895600" cy="365125"/>
          </a:xfrm>
          <a:prstGeom prst="rect">
            <a:avLst/>
          </a:prstGeom>
          <a:noFill/>
          <a:ln w="9525">
            <a:noFill/>
            <a:round/>
            <a:headEnd/>
            <a:tailEnd/>
          </a:ln>
          <a:effectLst/>
        </p:spPr>
        <p:txBody>
          <a:bodyPr wrap="none" anchor="ctr"/>
          <a:lstStyle/>
          <a:p>
            <a:endParaRPr lang="pl-PL"/>
          </a:p>
        </p:txBody>
      </p:sp>
      <p:sp>
        <p:nvSpPr>
          <p:cNvPr id="1029" name="Rectangle 5"/>
          <p:cNvSpPr>
            <a:spLocks noGrp="1" noChangeArrowheads="1"/>
          </p:cNvSpPr>
          <p:nvPr>
            <p:ph type="sldNum"/>
          </p:nvPr>
        </p:nvSpPr>
        <p:spPr bwMode="auto">
          <a:xfrm>
            <a:off x="6553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4F215E07-4E7D-4557-A248-B75825F4A16E}" type="slidenum">
              <a:rPr lang="pl-PL"/>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8" Type="http://schemas.openxmlformats.org/officeDocument/2006/relationships/hyperlink" Target="http://www.wup-rzeszow.pl/" TargetMode="External"/><Relationship Id="rId3" Type="http://schemas.openxmlformats.org/officeDocument/2006/relationships/image" Target="../media/image1.emf"/><Relationship Id="rId7" Type="http://schemas.openxmlformats.org/officeDocument/2006/relationships/image" Target="../media/image6.png"/><Relationship Id="rId2" Type="http://schemas.openxmlformats.org/officeDocument/2006/relationships/notesSlide" Target="../notesSlides/notesSlide53.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hyperlink" Target="mailto:wup@wup-rzeszow.p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3" cstate="print"/>
          <a:srcRect/>
          <a:stretch>
            <a:fillRect/>
          </a:stretch>
        </p:blipFill>
        <p:spPr bwMode="auto">
          <a:xfrm>
            <a:off x="14265" y="5981693"/>
            <a:ext cx="9144000" cy="876300"/>
          </a:xfrm>
          <a:prstGeom prst="rect">
            <a:avLst/>
          </a:prstGeom>
          <a:noFill/>
          <a:ln w="9525">
            <a:noFill/>
            <a:round/>
            <a:headEnd/>
            <a:tailEnd/>
          </a:ln>
          <a:effectLst/>
        </p:spPr>
      </p:pic>
      <p:sp>
        <p:nvSpPr>
          <p:cNvPr id="3079" name="Rectangle 7"/>
          <p:cNvSpPr>
            <a:spLocks noChangeArrowheads="1"/>
          </p:cNvSpPr>
          <p:nvPr/>
        </p:nvSpPr>
        <p:spPr bwMode="auto">
          <a:xfrm>
            <a:off x="1035822" y="964496"/>
            <a:ext cx="7100887" cy="4834273"/>
          </a:xfrm>
          <a:prstGeom prst="rect">
            <a:avLst/>
          </a:prstGeom>
          <a:noFill/>
          <a:ln w="9525">
            <a:noFill/>
            <a:round/>
            <a:headEnd/>
            <a:tailEnd/>
          </a:ln>
          <a:effectLst/>
        </p:spPr>
        <p:txBody>
          <a:bodyPr lIns="90000" tIns="46800" rIns="90000" bIns="46800">
            <a:spAutoFit/>
          </a:bodyPr>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b="1" dirty="0">
              <a:solidFill>
                <a:srgbClr val="000000"/>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000" b="1" i="1" dirty="0" smtClean="0">
                <a:solidFill>
                  <a:srgbClr val="000000"/>
                </a:solidFill>
                <a:latin typeface="+mn-lt"/>
              </a:rPr>
              <a:t>VIII Oś Priorytetowa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000" b="1" i="1" dirty="0" smtClean="0">
                <a:solidFill>
                  <a:srgbClr val="000000"/>
                </a:solidFill>
                <a:latin typeface="+mn-lt"/>
              </a:rPr>
              <a:t>RPO WP 2014-2020 – Integracja Społeczna</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i="1" dirty="0" smtClean="0">
              <a:solidFill>
                <a:srgbClr val="000000"/>
              </a:solidFill>
              <a:latin typeface="+mn-lt"/>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i="1" dirty="0" smtClean="0">
                <a:solidFill>
                  <a:srgbClr val="000000"/>
                </a:solidFill>
                <a:latin typeface="+mn-lt"/>
              </a:rPr>
              <a:t>Konkursy</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i="1" dirty="0" smtClean="0">
                <a:solidFill>
                  <a:srgbClr val="000000"/>
                </a:solidFill>
                <a:latin typeface="+mn-lt"/>
              </a:rPr>
              <a:t>Nr RPPK.08.08.00-IP.01-18-053/20</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i="1" dirty="0">
                <a:solidFill>
                  <a:srgbClr val="000000"/>
                </a:solidFill>
                <a:latin typeface="+mn-lt"/>
              </a:rPr>
              <a:t>Nr </a:t>
            </a:r>
            <a:r>
              <a:rPr lang="pl-PL" sz="2400" b="1" i="1" dirty="0" smtClean="0">
                <a:solidFill>
                  <a:srgbClr val="000000"/>
                </a:solidFill>
                <a:latin typeface="+mn-lt"/>
              </a:rPr>
              <a:t>RPPK.08.08.00-IP.01-18-054/20</a:t>
            </a:r>
            <a:endParaRPr lang="pl-PL" sz="2400" b="1" i="1" dirty="0">
              <a:solidFill>
                <a:srgbClr val="000000"/>
              </a:solidFill>
              <a:latin typeface="+mn-lt"/>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000" b="1" i="1" dirty="0" smtClean="0">
              <a:solidFill>
                <a:srgbClr val="000000"/>
              </a:solidFill>
              <a:latin typeface="+mn-lt"/>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i="1" dirty="0" smtClean="0">
                <a:solidFill>
                  <a:srgbClr val="000000"/>
                </a:solidFill>
                <a:latin typeface="+mn-lt"/>
              </a:rPr>
              <a:t>Działanie 8.8 </a:t>
            </a:r>
            <a:r>
              <a:rPr lang="pl-PL" sz="2400" b="1" i="1" dirty="0" smtClean="0">
                <a:solidFill>
                  <a:schemeClr val="tx1"/>
                </a:solidFill>
                <a:latin typeface="+mn-lt"/>
              </a:rPr>
              <a:t>Zwiększenie dostępu do usług społecznych i zdrowotnych – Zintegrowane </a:t>
            </a:r>
            <a:r>
              <a:rPr lang="pl-PL" sz="2400" b="1" i="1" dirty="0">
                <a:solidFill>
                  <a:schemeClr val="tx1"/>
                </a:solidFill>
                <a:latin typeface="+mn-lt"/>
              </a:rPr>
              <a:t>I</a:t>
            </a:r>
            <a:r>
              <a:rPr lang="pl-PL" sz="2400" b="1" i="1" dirty="0" smtClean="0">
                <a:solidFill>
                  <a:schemeClr val="tx1"/>
                </a:solidFill>
                <a:latin typeface="+mn-lt"/>
              </a:rPr>
              <a:t>nwestycje Terytorialne</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i="1" dirty="0">
              <a:solidFill>
                <a:srgbClr val="000000"/>
              </a:solidFill>
              <a:latin typeface="+mn-lt"/>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i="1" dirty="0">
              <a:solidFill>
                <a:srgbClr val="000000"/>
              </a:solidFill>
              <a:latin typeface="+mn-lt"/>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i="1" dirty="0" smtClean="0">
                <a:solidFill>
                  <a:srgbClr val="000000"/>
                </a:solidFill>
                <a:latin typeface="+mn-lt"/>
              </a:rPr>
              <a:t>Wojewódzki </a:t>
            </a:r>
            <a:r>
              <a:rPr lang="pl-PL" b="1" i="1" dirty="0">
                <a:solidFill>
                  <a:srgbClr val="000000"/>
                </a:solidFill>
                <a:latin typeface="+mn-lt"/>
              </a:rPr>
              <a:t>Urząd Pracy w Rzeszowie</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i="1" dirty="0">
                <a:solidFill>
                  <a:srgbClr val="000000"/>
                </a:solidFill>
                <a:latin typeface="+mn-lt"/>
              </a:rPr>
              <a:t>Wydział </a:t>
            </a:r>
            <a:r>
              <a:rPr lang="pl-PL" b="1" i="1" dirty="0" smtClean="0">
                <a:solidFill>
                  <a:srgbClr val="000000"/>
                </a:solidFill>
                <a:latin typeface="+mn-lt"/>
              </a:rPr>
              <a:t>Integracji Społecznej EFS</a:t>
            </a:r>
            <a:endParaRPr lang="pl-PL" b="1" i="1" dirty="0">
              <a:solidFill>
                <a:srgbClr val="000000"/>
              </a:solidFill>
              <a:latin typeface="+mn-lt"/>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312034"/>
            <a:ext cx="5554663" cy="65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Effect">
                      <p:stCondLst>
                        <p:cond delay="0"/>
                      </p:stCondLst>
                      <p:childTnLst>
                        <p:par>
                          <p:cTn id="4" fill="hold" nodeType="clickEffect">
                            <p:stCondLst>
                              <p:cond delay="0"/>
                            </p:stCondLst>
                            <p:childTnLst>
                              <p:par>
                                <p:cTn id="5" presetID="53" presetClass="entr" presetSubtype="16" fill="hold" nodeType="withEffect">
                                  <p:stCondLst>
                                    <p:cond delay="0"/>
                                  </p:stCondLst>
                                  <p:childTnLst>
                                    <p:set>
                                      <p:cBhvr additive="repl">
                                        <p:cTn id="6" dur="1" fill="hold">
                                          <p:stCondLst>
                                            <p:cond delay="0"/>
                                          </p:stCondLst>
                                        </p:cTn>
                                        <p:tgtEl>
                                          <p:spTgt spid="3079"/>
                                        </p:tgtEl>
                                        <p:attrNameLst>
                                          <p:attrName>style.visibility</p:attrName>
                                        </p:attrNameLst>
                                      </p:cBhvr>
                                      <p:to>
                                        <p:strVal val="visible"/>
                                      </p:to>
                                    </p:set>
                                    <p:anim calcmode="lin" valueType="num">
                                      <p:cBhvr additive="repl">
                                        <p:cTn id="7" dur="500" fill="hold"/>
                                        <p:tgtEl>
                                          <p:spTgt spid="3079"/>
                                        </p:tgtEl>
                                        <p:attrNameLst>
                                          <p:attrName>ppt_w</p:attrName>
                                        </p:attrNameLst>
                                      </p:cBhvr>
                                      <p:tavLst>
                                        <p:tav tm="100000">
                                          <p:val>
                                            <p:fltVal val="0"/>
                                          </p:val>
                                        </p:tav>
                                        <p:tav>
                                          <p:val>
                                            <p:strVal val="#ppt_w"/>
                                          </p:val>
                                        </p:tav>
                                      </p:tavLst>
                                    </p:anim>
                                    <p:anim calcmode="lin" valueType="num">
                                      <p:cBhvr additive="repl">
                                        <p:cTn id="8" dur="500" fill="hold"/>
                                        <p:tgtEl>
                                          <p:spTgt spid="3079"/>
                                        </p:tgtEl>
                                        <p:attrNameLst>
                                          <p:attrName>ppt_h</p:attrName>
                                        </p:attrNameLst>
                                      </p:cBhvr>
                                      <p:tavLst>
                                        <p:tav tm="100000">
                                          <p:val>
                                            <p:fltVal val="0"/>
                                          </p:val>
                                        </p:tav>
                                        <p:tav>
                                          <p:val>
                                            <p:strVal val="#ppt_h"/>
                                          </p:val>
                                        </p:tav>
                                      </p:tavLst>
                                    </p:anim>
                                    <p:animEffect transition="in" filter="fade">
                                      <p:cBhvr additive="repl">
                                        <p:cTn id="9" dur="5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755576" y="404664"/>
            <a:ext cx="7704856"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Typy projektów przewidziane do realizacji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w ramach konkursu c.d.</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lumMod val="95000"/>
                  <a:lumOff val="5000"/>
                </a:schemeClr>
              </a:solidFill>
            </a:endParaRP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b="1" dirty="0">
              <a:solidFill>
                <a:schemeClr val="tx1">
                  <a:lumMod val="95000"/>
                  <a:lumOff val="5000"/>
                </a:schemeClr>
              </a:solidFill>
            </a:endParaRP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smtClean="0">
                <a:solidFill>
                  <a:schemeClr val="tx1">
                    <a:lumMod val="95000"/>
                    <a:lumOff val="5000"/>
                  </a:schemeClr>
                </a:solidFill>
              </a:rPr>
              <a:t>UWAGA!!!</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lumMod val="95000"/>
                    <a:lumOff val="5000"/>
                  </a:schemeClr>
                </a:solidFill>
              </a:rPr>
              <a:t>W ramach konkursu </a:t>
            </a:r>
            <a:r>
              <a:rPr lang="pl-PL" sz="2200" b="1" dirty="0" smtClean="0">
                <a:solidFill>
                  <a:schemeClr val="tx1">
                    <a:lumMod val="95000"/>
                    <a:lumOff val="5000"/>
                  </a:schemeClr>
                </a:solidFill>
              </a:rPr>
              <a:t>nie ma możliwości </a:t>
            </a:r>
            <a:r>
              <a:rPr lang="pl-PL" sz="2200" dirty="0" smtClean="0">
                <a:solidFill>
                  <a:schemeClr val="tx1">
                    <a:lumMod val="95000"/>
                    <a:lumOff val="5000"/>
                  </a:schemeClr>
                </a:solidFill>
              </a:rPr>
              <a:t>pozyskania środków na tworzenie lub rozszerzenie działalności </a:t>
            </a:r>
            <a:r>
              <a:rPr lang="pl-PL" sz="2200" b="1" dirty="0" smtClean="0">
                <a:solidFill>
                  <a:schemeClr val="tx1">
                    <a:lumMod val="95000"/>
                    <a:lumOff val="5000"/>
                  </a:schemeClr>
                </a:solidFill>
              </a:rPr>
              <a:t>Domów Pomocy Społecznej i Środowiskowych Domów Samopomocy</a:t>
            </a:r>
            <a:r>
              <a:rPr lang="pl-PL" sz="2200" dirty="0" smtClean="0">
                <a:solidFill>
                  <a:schemeClr val="tx1">
                    <a:lumMod val="95000"/>
                    <a:lumOff val="5000"/>
                  </a:schemeClr>
                </a:solidFill>
              </a:rPr>
              <a:t>.</a:t>
            </a:r>
            <a:endParaRPr lang="pl-PL" sz="2200" dirty="0">
              <a:solidFill>
                <a:schemeClr val="tx1">
                  <a:lumMod val="95000"/>
                  <a:lumOff val="5000"/>
                </a:schemeClr>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178198953"/>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899592" y="321685"/>
            <a:ext cx="7560840" cy="5688631"/>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Projektodawcy</a:t>
            </a:r>
            <a:endParaRPr lang="pl-PL" sz="2400" b="1" dirty="0">
              <a:solidFill>
                <a:srgbClr val="000000"/>
              </a:solidFill>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p>
          <a:p>
            <a:pPr marL="342900" indent="-342900" algn="just" eaLnBrk="1" hangingPunct="1">
              <a:spcAft>
                <a:spcPts val="1200"/>
              </a:spcAft>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100" dirty="0" smtClean="0">
                <a:solidFill>
                  <a:schemeClr val="tx1"/>
                </a:solidFill>
              </a:rPr>
              <a:t>jednostki </a:t>
            </a:r>
            <a:r>
              <a:rPr lang="pl-PL" sz="2100" dirty="0">
                <a:solidFill>
                  <a:schemeClr val="tx1"/>
                </a:solidFill>
              </a:rPr>
              <a:t>samorządu terytorialnego, ich związki </a:t>
            </a:r>
            <a:r>
              <a:rPr lang="pl-PL" sz="2100" dirty="0" smtClean="0">
                <a:solidFill>
                  <a:schemeClr val="tx1"/>
                </a:solidFill>
              </a:rPr>
              <a:t>i stowarzyszenia</a:t>
            </a:r>
            <a:r>
              <a:rPr lang="pl-PL" sz="2100" dirty="0">
                <a:solidFill>
                  <a:schemeClr val="tx1"/>
                </a:solidFill>
              </a:rPr>
              <a:t>, </a:t>
            </a:r>
          </a:p>
          <a:p>
            <a:pPr marL="342900" indent="-342900" algn="just" eaLnBrk="1" hangingPunct="1">
              <a:spcAft>
                <a:spcPts val="1200"/>
              </a:spcAft>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100" dirty="0" smtClean="0">
                <a:solidFill>
                  <a:schemeClr val="tx1"/>
                </a:solidFill>
              </a:rPr>
              <a:t>jednostki </a:t>
            </a:r>
            <a:r>
              <a:rPr lang="pl-PL" sz="2100" dirty="0">
                <a:solidFill>
                  <a:schemeClr val="tx1"/>
                </a:solidFill>
              </a:rPr>
              <a:t>organizacyjne jednostek samorządu </a:t>
            </a:r>
            <a:r>
              <a:rPr lang="pl-PL" sz="2100" dirty="0" smtClean="0">
                <a:solidFill>
                  <a:schemeClr val="tx1"/>
                </a:solidFill>
              </a:rPr>
              <a:t>terytorialnego, </a:t>
            </a:r>
            <a:endParaRPr lang="pl-PL" sz="2100" dirty="0">
              <a:solidFill>
                <a:schemeClr val="tx1"/>
              </a:solidFill>
            </a:endParaRPr>
          </a:p>
          <a:p>
            <a:pPr marL="342900" indent="-342900" algn="just" eaLnBrk="1" hangingPunct="1">
              <a:spcAft>
                <a:spcPts val="1200"/>
              </a:spcAft>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100" dirty="0" smtClean="0">
                <a:solidFill>
                  <a:schemeClr val="tx1"/>
                </a:solidFill>
              </a:rPr>
              <a:t>podmioty </a:t>
            </a:r>
            <a:r>
              <a:rPr lang="pl-PL" sz="2100" dirty="0">
                <a:solidFill>
                  <a:schemeClr val="tx1"/>
                </a:solidFill>
              </a:rPr>
              <a:t>wymienione w art. 3 ust. 2 i 3 ustawy </a:t>
            </a:r>
            <a:r>
              <a:rPr lang="pl-PL" sz="2100" dirty="0" smtClean="0">
                <a:solidFill>
                  <a:schemeClr val="tx1"/>
                </a:solidFill>
              </a:rPr>
              <a:t>o działalności </a:t>
            </a:r>
            <a:r>
              <a:rPr lang="pl-PL" sz="2100" dirty="0">
                <a:solidFill>
                  <a:schemeClr val="tx1"/>
                </a:solidFill>
              </a:rPr>
              <a:t>pożytku publicznego i o wolontariacie </a:t>
            </a:r>
            <a:r>
              <a:rPr lang="pl-PL" sz="2100" b="1" dirty="0">
                <a:solidFill>
                  <a:schemeClr val="tx1"/>
                </a:solidFill>
              </a:rPr>
              <a:t>statutowo działające </a:t>
            </a:r>
            <a:r>
              <a:rPr lang="pl-PL" sz="2100" b="1" dirty="0" smtClean="0">
                <a:solidFill>
                  <a:schemeClr val="tx1"/>
                </a:solidFill>
              </a:rPr>
              <a:t>w obszarze </a:t>
            </a:r>
            <a:r>
              <a:rPr lang="pl-PL" sz="2100" b="1" dirty="0">
                <a:solidFill>
                  <a:schemeClr val="tx1"/>
                </a:solidFill>
              </a:rPr>
              <a:t>pomocy </a:t>
            </a:r>
            <a:r>
              <a:rPr lang="pl-PL" sz="2100" b="1" dirty="0" smtClean="0">
                <a:solidFill>
                  <a:schemeClr val="tx1"/>
                </a:solidFill>
              </a:rPr>
              <a:t>i integracji </a:t>
            </a:r>
            <a:r>
              <a:rPr lang="pl-PL" sz="2100" b="1" dirty="0">
                <a:solidFill>
                  <a:schemeClr val="tx1"/>
                </a:solidFill>
              </a:rPr>
              <a:t>społecznej oraz działalności leczniczej</a:t>
            </a:r>
            <a:r>
              <a:rPr lang="pl-PL" sz="2100" b="1" dirty="0" smtClean="0">
                <a:solidFill>
                  <a:schemeClr val="tx1"/>
                </a:solidFill>
              </a:rPr>
              <a:t>,</a:t>
            </a:r>
          </a:p>
          <a:p>
            <a:pPr marL="342900" indent="-342900" algn="just" eaLnBrk="1" hangingPunct="1">
              <a:spcAft>
                <a:spcPts val="1200"/>
              </a:spcAft>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100" dirty="0" smtClean="0">
                <a:solidFill>
                  <a:schemeClr val="tx1"/>
                </a:solidFill>
              </a:rPr>
              <a:t>spółdzielnie i wspólnoty mieszkaniowe</a:t>
            </a:r>
          </a:p>
          <a:p>
            <a:pPr lvl="0" algn="just" defTabSz="914400">
              <a:buClrTx/>
              <a:buSzTx/>
            </a:pPr>
            <a:r>
              <a:rPr lang="pl-PL" b="1" dirty="0" smtClean="0">
                <a:solidFill>
                  <a:schemeClr val="tx1"/>
                </a:solidFill>
                <a:ea typeface="Times New Roman" pitchFamily="18" charset="0"/>
              </a:rPr>
              <a:t>UWAGA!!! </a:t>
            </a:r>
          </a:p>
          <a:p>
            <a:pPr lvl="0" algn="just" defTabSz="914400">
              <a:buClrTx/>
              <a:buSzTx/>
            </a:pPr>
            <a:r>
              <a:rPr lang="pl-PL" dirty="0" smtClean="0">
                <a:solidFill>
                  <a:schemeClr val="tx1"/>
                </a:solidFill>
                <a:ea typeface="Times New Roman" pitchFamily="18" charset="0"/>
              </a:rPr>
              <a:t>Należy </a:t>
            </a:r>
            <a:r>
              <a:rPr lang="pl-PL" dirty="0">
                <a:solidFill>
                  <a:schemeClr val="tx1"/>
                </a:solidFill>
                <a:ea typeface="Times New Roman" pitchFamily="18" charset="0"/>
              </a:rPr>
              <a:t>zwrócić szczególną uwagę na poprawność wpisania nazwy Wnioskodawcy w kontekście nieposiadania przez </a:t>
            </a:r>
            <a:r>
              <a:rPr lang="pl-PL" dirty="0" smtClean="0">
                <a:solidFill>
                  <a:schemeClr val="tx1"/>
                </a:solidFill>
                <a:ea typeface="Times New Roman" pitchFamily="18" charset="0"/>
              </a:rPr>
              <a:t>jednostki organizacyjne JST </a:t>
            </a:r>
            <a:r>
              <a:rPr lang="pl-PL" dirty="0">
                <a:solidFill>
                  <a:schemeClr val="tx1"/>
                </a:solidFill>
                <a:ea typeface="Times New Roman" pitchFamily="18" charset="0"/>
              </a:rPr>
              <a:t>osobowości prawnej oraz poprawność wpisywania danych adresowych, numerów NIP itp.</a:t>
            </a:r>
          </a:p>
          <a:p>
            <a:pPr algn="just" eaLnBrk="1" hangingPunct="1">
              <a:spcAft>
                <a:spcPts val="12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1652471989"/>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764704"/>
            <a:ext cx="8280920" cy="504056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Partnerstwo</a:t>
            </a:r>
            <a:r>
              <a:rPr lang="pl-PL" sz="1600" b="1" dirty="0" smtClean="0">
                <a:solidFill>
                  <a:srgbClr val="000000"/>
                </a:solidFill>
              </a:rPr>
              <a:t> </a:t>
            </a:r>
            <a:r>
              <a:rPr lang="pl-PL" sz="1600" b="1" dirty="0">
                <a:solidFill>
                  <a:srgbClr val="000000"/>
                </a:solidFill>
              </a:rPr>
              <a:t/>
            </a:r>
            <a:br>
              <a:rPr lang="pl-PL" sz="1600" b="1" dirty="0">
                <a:solidFill>
                  <a:srgbClr val="000000"/>
                </a:solidFill>
              </a:rPr>
            </a:br>
            <a:endParaRPr lang="pl-PL" dirty="0"/>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solidFill>
              </a:rPr>
              <a:t>Partnerami w projekcie mogą być </a:t>
            </a:r>
            <a:r>
              <a:rPr lang="pl-PL" sz="2200" u="sng" dirty="0">
                <a:solidFill>
                  <a:schemeClr val="tx1"/>
                </a:solidFill>
              </a:rPr>
              <a:t>wszystkie podmioty uprawnione do ubiegania się o </a:t>
            </a:r>
            <a:r>
              <a:rPr lang="pl-PL" sz="2200" u="sng" dirty="0" smtClean="0">
                <a:solidFill>
                  <a:schemeClr val="tx1"/>
                </a:solidFill>
              </a:rPr>
              <a:t>dofinansowanie</a:t>
            </a:r>
            <a:r>
              <a:rPr lang="pl-PL" sz="2200" dirty="0" smtClean="0">
                <a:solidFill>
                  <a:schemeClr val="tx1"/>
                </a:solidFill>
              </a:rPr>
              <a:t> poza wymienionymi w </a:t>
            </a:r>
            <a:r>
              <a:rPr lang="pl-PL" sz="2200" dirty="0">
                <a:solidFill>
                  <a:schemeClr val="tx1"/>
                </a:solidFill>
              </a:rPr>
              <a:t>punkcie 2.4.2 </a:t>
            </a:r>
            <a:r>
              <a:rPr lang="pl-PL" sz="2200" dirty="0" smtClean="0">
                <a:solidFill>
                  <a:schemeClr val="tx1"/>
                </a:solidFill>
              </a:rPr>
              <a:t>Regulaminu konkursu.</a:t>
            </a:r>
            <a:endParaRPr lang="pl-PL" sz="2200" dirty="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Partner </a:t>
            </a:r>
            <a:r>
              <a:rPr lang="pl-PL" sz="2200" dirty="0">
                <a:solidFill>
                  <a:schemeClr val="tx1"/>
                </a:solidFill>
              </a:rPr>
              <a:t>jest zaangażowany w realizację całego projektu, co oznacza, że uczestniczy również w przygotowaniu wniosku o dofinansowanie projektu </a:t>
            </a:r>
            <a:r>
              <a:rPr lang="pl-PL" sz="2200" dirty="0" smtClean="0">
                <a:solidFill>
                  <a:schemeClr val="tx1"/>
                </a:solidFill>
              </a:rPr>
              <a:t>i zarządzaniu </a:t>
            </a:r>
            <a:r>
              <a:rPr lang="pl-PL" sz="2200" dirty="0">
                <a:solidFill>
                  <a:schemeClr val="tx1"/>
                </a:solidFill>
              </a:rPr>
              <a:t>projektem. P</a:t>
            </a:r>
            <a:r>
              <a:rPr lang="pl-PL" sz="2200" dirty="0" smtClean="0">
                <a:solidFill>
                  <a:schemeClr val="tx1"/>
                </a:solidFill>
              </a:rPr>
              <a:t>artner </a:t>
            </a:r>
            <a:r>
              <a:rPr lang="pl-PL" sz="2200" dirty="0">
                <a:solidFill>
                  <a:schemeClr val="tx1"/>
                </a:solidFill>
              </a:rPr>
              <a:t>może uczestniczyć </a:t>
            </a:r>
            <a:r>
              <a:rPr lang="pl-PL" sz="2200" dirty="0" smtClean="0">
                <a:solidFill>
                  <a:schemeClr val="tx1"/>
                </a:solidFill>
              </a:rPr>
              <a:t>w realizacji </a:t>
            </a:r>
            <a:r>
              <a:rPr lang="pl-PL" sz="2200" dirty="0">
                <a:solidFill>
                  <a:schemeClr val="tx1"/>
                </a:solidFill>
              </a:rPr>
              <a:t>tylko części zadań w projekcie.</a:t>
            </a:r>
            <a:endParaRPr lang="pl-PL" sz="2200" dirty="0" smtClean="0">
              <a:solidFill>
                <a:schemeClr val="tx1"/>
              </a:solidFill>
            </a:endParaRPr>
          </a:p>
          <a:p>
            <a:pP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Odpowiedzialność za prawidłową realizację projektu ponosi</a:t>
            </a:r>
            <a:r>
              <a:rPr lang="pl-PL" sz="2200" b="1" dirty="0" smtClean="0">
                <a:solidFill>
                  <a:schemeClr val="tx1"/>
                </a:solidFill>
              </a:rPr>
              <a:t> </a:t>
            </a:r>
            <a:r>
              <a:rPr lang="pl-PL" sz="2200" b="1" u="sng" dirty="0" smtClean="0">
                <a:solidFill>
                  <a:schemeClr val="tx1"/>
                </a:solidFill>
              </a:rPr>
              <a:t>lider partnerstwa</a:t>
            </a:r>
            <a:r>
              <a:rPr lang="pl-PL" sz="2200" dirty="0" smtClean="0">
                <a:solidFill>
                  <a:schemeClr val="tx1"/>
                </a:solidFill>
              </a:rPr>
              <a:t>.</a:t>
            </a:r>
          </a:p>
          <a:p>
            <a:pP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402234558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692696"/>
            <a:ext cx="8208912" cy="488694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Grupa docelowa</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
            </a:r>
            <a:br>
              <a:rPr lang="pl-PL" sz="1600" b="1" dirty="0">
                <a:solidFill>
                  <a:srgbClr val="000000"/>
                </a:solidFill>
              </a:rPr>
            </a:br>
            <a:endParaRPr lang="pl-PL" sz="800" dirty="0"/>
          </a:p>
          <a:p>
            <a:pPr lvl="0"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1.	</a:t>
            </a:r>
            <a:r>
              <a:rPr lang="pl-PL" sz="2200" dirty="0"/>
              <a:t>Osoby lub rodziny zagrożone ubóstwem lub wykluczeniem </a:t>
            </a:r>
            <a:r>
              <a:rPr lang="pl-PL" sz="2200" dirty="0" smtClean="0"/>
              <a:t>społecznym zgodnie z </a:t>
            </a:r>
            <a:r>
              <a:rPr lang="pl-PL" sz="2200" dirty="0"/>
              <a:t>Zgodnie z definicją zawartą w Wytycznych w zakresie realizacji przedsięwzięć w obszarze włączenia społecznego i zwalczania ubóstwa z wykorzystaniem środków Europejskiego Funduszu Społecznego i Europejskiego Funduszu Rozwoju Regionalnego na lata </a:t>
            </a:r>
            <a:r>
              <a:rPr lang="pl-PL" sz="2200" dirty="0" smtClean="0"/>
              <a:t>2014-2020;</a:t>
            </a:r>
          </a:p>
          <a:p>
            <a:pPr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2.	Rodziny osób niepełnosprawnych, zamieszkujące wspólne gospodarstwo domowe;</a:t>
            </a:r>
          </a:p>
          <a:p>
            <a:pPr lvl="0"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lumMod val="95000"/>
                    <a:lumOff val="5000"/>
                  </a:schemeClr>
                </a:solidFill>
              </a:rPr>
              <a:t>3</a:t>
            </a:r>
            <a:r>
              <a:rPr lang="pl-PL" sz="2200" dirty="0">
                <a:solidFill>
                  <a:schemeClr val="tx1">
                    <a:lumMod val="95000"/>
                    <a:lumOff val="5000"/>
                  </a:schemeClr>
                </a:solidFill>
              </a:rPr>
              <a:t>.	Osoby </a:t>
            </a:r>
            <a:r>
              <a:rPr lang="pl-PL" sz="2200" dirty="0" smtClean="0">
                <a:solidFill>
                  <a:schemeClr val="tx1">
                    <a:lumMod val="95000"/>
                    <a:lumOff val="5000"/>
                  </a:schemeClr>
                </a:solidFill>
              </a:rPr>
              <a:t>starsze/potrzebujące wsparcia w codziennym funkcjonowaniu oraz </a:t>
            </a:r>
            <a:r>
              <a:rPr lang="pl-PL" sz="2200" dirty="0">
                <a:solidFill>
                  <a:schemeClr val="tx1">
                    <a:lumMod val="95000"/>
                    <a:lumOff val="5000"/>
                  </a:schemeClr>
                </a:solidFill>
              </a:rPr>
              <a:t>osoby pełniące funkcje opiekuńcze wobec nich</a:t>
            </a:r>
            <a:r>
              <a:rPr lang="pl-PL" sz="2200" dirty="0" smtClean="0">
                <a:solidFill>
                  <a:schemeClr val="tx1">
                    <a:lumMod val="95000"/>
                    <a:lumOff val="5000"/>
                  </a:schemeClr>
                </a:solidFill>
              </a:rPr>
              <a:t>.</a:t>
            </a:r>
          </a:p>
          <a:p>
            <a:pPr lvl="0"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solidFill>
                <a:schemeClr val="tx1">
                  <a:lumMod val="95000"/>
                  <a:lumOff val="5000"/>
                </a:schemeClr>
              </a:solidFill>
            </a:endParaRPr>
          </a:p>
          <a:p>
            <a:pPr algn="just"/>
            <a:endParaRPr lang="pl-PL" sz="1600" dirty="0">
              <a:solidFill>
                <a:schemeClr val="tx1"/>
              </a:solidFill>
            </a:endParaRPr>
          </a:p>
          <a:p>
            <a:pP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chemeClr val="tx1"/>
              </a:solidFill>
            </a:endParaRPr>
          </a:p>
        </p:txBody>
      </p:sp>
    </p:spTree>
    <p:extLst>
      <p:ext uri="{BB962C8B-B14F-4D97-AF65-F5344CB8AC3E}">
        <p14:creationId xmlns:p14="http://schemas.microsoft.com/office/powerpoint/2010/main" val="742840389"/>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23528" y="188640"/>
            <a:ext cx="8517578" cy="579306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smtClean="0">
                <a:solidFill>
                  <a:schemeClr val="tx1">
                    <a:lumMod val="95000"/>
                    <a:lumOff val="5000"/>
                  </a:schemeClr>
                </a:solidFill>
              </a:rPr>
              <a:t>Warunki formalne</a:t>
            </a:r>
          </a:p>
          <a:p>
            <a:pPr algn="ctr"/>
            <a:endParaRPr lang="pl-PL" sz="2000" b="1" dirty="0">
              <a:solidFill>
                <a:schemeClr val="tx1">
                  <a:lumMod val="95000"/>
                  <a:lumOff val="5000"/>
                </a:schemeClr>
              </a:solidFill>
            </a:endParaRPr>
          </a:p>
          <a:p>
            <a:pPr lvl="1" algn="just" fontAlgn="auto">
              <a:spcAft>
                <a:spcPts val="600"/>
              </a:spcAft>
              <a:buFont typeface="Arial" pitchFamily="34" charset="0"/>
              <a:buChar char="•"/>
            </a:pPr>
            <a:r>
              <a:rPr lang="pl-PL" sz="2000" dirty="0" smtClean="0">
                <a:solidFill>
                  <a:schemeClr val="tx1">
                    <a:lumMod val="95000"/>
                    <a:lumOff val="5000"/>
                  </a:schemeClr>
                </a:solidFill>
              </a:rPr>
              <a:t>Wniosek </a:t>
            </a:r>
            <a:r>
              <a:rPr lang="pl-PL" sz="2000" dirty="0">
                <a:solidFill>
                  <a:schemeClr val="tx1">
                    <a:lumMod val="95000"/>
                    <a:lumOff val="5000"/>
                  </a:schemeClr>
                </a:solidFill>
              </a:rPr>
              <a:t>został </a:t>
            </a:r>
            <a:r>
              <a:rPr lang="pl-PL" sz="2000" dirty="0" smtClean="0">
                <a:solidFill>
                  <a:schemeClr val="tx1">
                    <a:lumMod val="95000"/>
                    <a:lumOff val="5000"/>
                  </a:schemeClr>
                </a:solidFill>
              </a:rPr>
              <a:t>dostarczony terminowo.</a:t>
            </a:r>
          </a:p>
          <a:p>
            <a:pPr lvl="1" algn="just" fontAlgn="auto">
              <a:spcAft>
                <a:spcPts val="600"/>
              </a:spcAft>
              <a:buFont typeface="Arial" pitchFamily="34" charset="0"/>
              <a:buChar char="•"/>
            </a:pPr>
            <a:r>
              <a:rPr lang="pl-PL" sz="2000" dirty="0" smtClean="0">
                <a:solidFill>
                  <a:schemeClr val="tx1">
                    <a:lumMod val="95000"/>
                    <a:lumOff val="5000"/>
                  </a:schemeClr>
                </a:solidFill>
              </a:rPr>
              <a:t>Wniosek został sporządzony w języku polskim.</a:t>
            </a:r>
          </a:p>
          <a:p>
            <a:pPr lvl="1" algn="just" fontAlgn="auto">
              <a:spcAft>
                <a:spcPts val="600"/>
              </a:spcAft>
              <a:buFont typeface="Arial" pitchFamily="34" charset="0"/>
              <a:buChar char="•"/>
            </a:pPr>
            <a:r>
              <a:rPr lang="pl-PL" sz="2000" dirty="0" smtClean="0">
                <a:solidFill>
                  <a:schemeClr val="tx1"/>
                </a:solidFill>
              </a:rPr>
              <a:t>Została złożona dopuszczalna ilość wniosków – </a:t>
            </a:r>
            <a:r>
              <a:rPr lang="pl-PL" sz="2000" b="1" dirty="0" smtClean="0">
                <a:solidFill>
                  <a:schemeClr val="tx1"/>
                </a:solidFill>
              </a:rPr>
              <a:t>maksymalnie 2</a:t>
            </a:r>
            <a:r>
              <a:rPr lang="pl-PL" sz="2000" dirty="0" smtClean="0">
                <a:solidFill>
                  <a:schemeClr val="tx1"/>
                </a:solidFill>
              </a:rPr>
              <a:t>.</a:t>
            </a:r>
          </a:p>
          <a:p>
            <a:pPr lvl="1" algn="just" fontAlgn="auto">
              <a:spcAft>
                <a:spcPts val="600"/>
              </a:spcAft>
              <a:buFont typeface="Arial" pitchFamily="34" charset="0"/>
              <a:buChar char="•"/>
            </a:pPr>
            <a:r>
              <a:rPr lang="pl-PL" sz="2000" dirty="0" smtClean="0">
                <a:solidFill>
                  <a:schemeClr val="tx1"/>
                </a:solidFill>
              </a:rPr>
              <a:t>Wniosek został złożony w formie papierowej i elektronicznej, na formularzu wskazanym w Regulaminie konkursu.</a:t>
            </a:r>
          </a:p>
          <a:p>
            <a:pPr lvl="1" algn="just" fontAlgn="auto">
              <a:spcAft>
                <a:spcPts val="600"/>
              </a:spcAft>
              <a:buFont typeface="Arial" pitchFamily="34" charset="0"/>
              <a:buChar char="•"/>
            </a:pPr>
            <a:r>
              <a:rPr lang="pl-PL" sz="2000" dirty="0" smtClean="0">
                <a:solidFill>
                  <a:schemeClr val="tx1"/>
                </a:solidFill>
              </a:rPr>
              <a:t>Wniosek w wersji papierowej złożono w dwóch egzemplarzach.</a:t>
            </a:r>
          </a:p>
          <a:p>
            <a:pPr lvl="1" algn="just" fontAlgn="auto">
              <a:spcAft>
                <a:spcPts val="600"/>
              </a:spcAft>
              <a:buFont typeface="Arial" pitchFamily="34" charset="0"/>
              <a:buChar char="•"/>
            </a:pPr>
            <a:r>
              <a:rPr lang="pl-PL" sz="2000" dirty="0">
                <a:solidFill>
                  <a:schemeClr val="tx1">
                    <a:lumMod val="95000"/>
                    <a:lumOff val="5000"/>
                  </a:schemeClr>
                </a:solidFill>
              </a:rPr>
              <a:t>Wersja elektroniczna wniosku jest tożsama z wersją papierową wniosku oraz czy wydruk zawiera wszystkie strony</a:t>
            </a:r>
            <a:r>
              <a:rPr lang="pl-PL" sz="2000" dirty="0" smtClean="0">
                <a:solidFill>
                  <a:schemeClr val="tx1">
                    <a:lumMod val="95000"/>
                    <a:lumOff val="5000"/>
                  </a:schemeClr>
                </a:solidFill>
              </a:rPr>
              <a:t>.</a:t>
            </a:r>
          </a:p>
          <a:p>
            <a:pPr lvl="1" algn="just" fontAlgn="auto">
              <a:spcAft>
                <a:spcPts val="600"/>
              </a:spcAft>
              <a:buFont typeface="Arial" pitchFamily="34" charset="0"/>
              <a:buChar char="•"/>
            </a:pPr>
            <a:r>
              <a:rPr lang="pl-PL" sz="2000" dirty="0" smtClean="0">
                <a:solidFill>
                  <a:schemeClr val="tx1">
                    <a:lumMod val="95000"/>
                    <a:lumOff val="5000"/>
                  </a:schemeClr>
                </a:solidFill>
              </a:rPr>
              <a:t>Wniosek </a:t>
            </a:r>
            <a:r>
              <a:rPr lang="pl-PL" sz="2000" dirty="0">
                <a:solidFill>
                  <a:schemeClr val="tx1">
                    <a:lumMod val="95000"/>
                    <a:lumOff val="5000"/>
                  </a:schemeClr>
                </a:solidFill>
              </a:rPr>
              <a:t>w wersji papierowej został opatrzony podpisami                            i pieczęciami osoby uprawnionej/osób uprawnionych do podejmowania wiążących decyzji w imieniu Wnioskodawcy </a:t>
            </a:r>
            <a:r>
              <a:rPr lang="pl-PL" sz="2000" dirty="0" smtClean="0">
                <a:solidFill>
                  <a:schemeClr val="tx1">
                    <a:lumMod val="95000"/>
                    <a:lumOff val="5000"/>
                  </a:schemeClr>
                </a:solidFill>
              </a:rPr>
              <a:t>i Partnerów </a:t>
            </a:r>
            <a:r>
              <a:rPr lang="pl-PL" sz="2000" dirty="0">
                <a:solidFill>
                  <a:schemeClr val="tx1">
                    <a:lumMod val="95000"/>
                    <a:lumOff val="5000"/>
                  </a:schemeClr>
                </a:solidFill>
              </a:rPr>
              <a:t>(o ile dotyczy).</a:t>
            </a:r>
          </a:p>
          <a:p>
            <a:pPr lvl="1" algn="just" fontAlgn="auto">
              <a:spcAft>
                <a:spcPts val="600"/>
              </a:spcAft>
              <a:buFont typeface="Arial" pitchFamily="34" charset="0"/>
              <a:buChar char="•"/>
            </a:pPr>
            <a:r>
              <a:rPr lang="pl-PL" sz="2000" dirty="0" smtClean="0">
                <a:solidFill>
                  <a:schemeClr val="tx1">
                    <a:lumMod val="95000"/>
                    <a:lumOff val="5000"/>
                  </a:schemeClr>
                </a:solidFill>
              </a:rPr>
              <a:t>Wraz </a:t>
            </a:r>
            <a:r>
              <a:rPr lang="pl-PL" sz="2000" dirty="0">
                <a:solidFill>
                  <a:schemeClr val="tx1">
                    <a:lumMod val="95000"/>
                    <a:lumOff val="5000"/>
                  </a:schemeClr>
                </a:solidFill>
              </a:rPr>
              <a:t>z wnioskiem złożono wszystkie wymagane załączniki zgodnie </a:t>
            </a:r>
            <a:r>
              <a:rPr lang="pl-PL" sz="2000" dirty="0" smtClean="0">
                <a:solidFill>
                  <a:schemeClr val="tx1">
                    <a:lumMod val="95000"/>
                    <a:lumOff val="5000"/>
                  </a:schemeClr>
                </a:solidFill>
              </a:rPr>
              <a:t>z Regulaminem konkursu.</a:t>
            </a:r>
          </a:p>
        </p:txBody>
      </p:sp>
    </p:spTree>
    <p:extLst>
      <p:ext uri="{BB962C8B-B14F-4D97-AF65-F5344CB8AC3E}">
        <p14:creationId xmlns:p14="http://schemas.microsoft.com/office/powerpoint/2010/main" val="196705645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23528" y="476672"/>
            <a:ext cx="8517578" cy="504056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800" b="1" dirty="0" smtClean="0">
              <a:solidFill>
                <a:schemeClr val="tx1">
                  <a:lumMod val="95000"/>
                  <a:lumOff val="5000"/>
                </a:schemeClr>
              </a:solidFill>
            </a:endParaRPr>
          </a:p>
          <a:p>
            <a:pPr algn="ctr"/>
            <a:r>
              <a:rPr lang="pl-PL" sz="2400" b="1" dirty="0" smtClean="0">
                <a:solidFill>
                  <a:schemeClr val="tx1">
                    <a:lumMod val="95000"/>
                    <a:lumOff val="5000"/>
                  </a:schemeClr>
                </a:solidFill>
              </a:rPr>
              <a:t>Ocena zgodności ze strategią ZIT ROF</a:t>
            </a:r>
          </a:p>
          <a:p>
            <a:pPr algn="ctr"/>
            <a:endParaRPr lang="pl-PL" sz="2000" b="1" dirty="0">
              <a:solidFill>
                <a:schemeClr val="tx1">
                  <a:lumMod val="95000"/>
                  <a:lumOff val="5000"/>
                </a:schemeClr>
              </a:solidFill>
            </a:endParaRPr>
          </a:p>
          <a:p>
            <a:pPr lvl="1" algn="just" fontAlgn="auto">
              <a:spcAft>
                <a:spcPts val="600"/>
              </a:spcAft>
              <a:buFont typeface="Arial" pitchFamily="34" charset="0"/>
              <a:buChar char="•"/>
            </a:pPr>
            <a:r>
              <a:rPr lang="pl-PL" sz="2200" dirty="0" smtClean="0">
                <a:solidFill>
                  <a:schemeClr val="tx1">
                    <a:lumMod val="95000"/>
                    <a:lumOff val="5000"/>
                  </a:schemeClr>
                </a:solidFill>
              </a:rPr>
              <a:t>Projekt obejmuje wsparciem osoby zamieszkujące teren ROF (Boguchwała, Chmielnik, Czarna, Czudec, Głogów </a:t>
            </a:r>
            <a:r>
              <a:rPr lang="pl-PL" sz="2200" dirty="0" err="1" smtClean="0">
                <a:solidFill>
                  <a:schemeClr val="tx1">
                    <a:lumMod val="95000"/>
                    <a:lumOff val="5000"/>
                  </a:schemeClr>
                </a:solidFill>
              </a:rPr>
              <a:t>Młp</a:t>
            </a:r>
            <a:r>
              <a:rPr lang="pl-PL" sz="2200" dirty="0" smtClean="0">
                <a:solidFill>
                  <a:schemeClr val="tx1">
                    <a:lumMod val="95000"/>
                    <a:lumOff val="5000"/>
                  </a:schemeClr>
                </a:solidFill>
              </a:rPr>
              <a:t>., Krasne, Lubenia, Łańcut – gmina i miasto, Rzeszów, Świlcza, Trzebownisko, Tyczyn).</a:t>
            </a:r>
          </a:p>
          <a:p>
            <a:pPr lvl="1" algn="just" fontAlgn="auto">
              <a:spcAft>
                <a:spcPts val="600"/>
              </a:spcAft>
              <a:buFont typeface="Arial" pitchFamily="34" charset="0"/>
              <a:buChar char="•"/>
            </a:pPr>
            <a:r>
              <a:rPr lang="pl-PL" sz="2200" dirty="0" smtClean="0">
                <a:solidFill>
                  <a:schemeClr val="tx1">
                    <a:lumMod val="95000"/>
                    <a:lumOff val="5000"/>
                  </a:schemeClr>
                </a:solidFill>
              </a:rPr>
              <a:t>Zgodność celu projektu z celem/celami Strategii ZIT/ROF adekwatnymi do przedmiotu projektu.</a:t>
            </a:r>
          </a:p>
          <a:p>
            <a:pPr lvl="1" algn="just" fontAlgn="auto">
              <a:spcAft>
                <a:spcPts val="600"/>
              </a:spcAft>
              <a:buFont typeface="Arial" pitchFamily="34" charset="0"/>
              <a:buChar char="•"/>
            </a:pPr>
            <a:r>
              <a:rPr lang="pl-PL" sz="2200" dirty="0"/>
              <a:t>Projekt wynika ze zdiagnozowanych potrzeb ROF</a:t>
            </a:r>
            <a:r>
              <a:rPr lang="pl-PL" sz="2200" dirty="0" smtClean="0">
                <a:solidFill>
                  <a:schemeClr val="tx1">
                    <a:lumMod val="95000"/>
                    <a:lumOff val="5000"/>
                  </a:schemeClr>
                </a:solidFill>
              </a:rPr>
              <a:t>.</a:t>
            </a:r>
          </a:p>
          <a:p>
            <a:pPr lvl="1" algn="just" fontAlgn="auto">
              <a:spcAft>
                <a:spcPts val="600"/>
              </a:spcAft>
              <a:buFont typeface="Arial" pitchFamily="34" charset="0"/>
              <a:buChar char="•"/>
            </a:pPr>
            <a:r>
              <a:rPr lang="pl-PL" sz="2200" dirty="0"/>
              <a:t>Komplementarność projektu z projektem rewitalizacyjnym finansowanym ze środków EFRR w ramach Działania 6.5 </a:t>
            </a:r>
            <a:r>
              <a:rPr lang="pl-PL" sz="2200" dirty="0" err="1"/>
              <a:t>SzOOP</a:t>
            </a:r>
            <a:r>
              <a:rPr lang="pl-PL" sz="2200" dirty="0"/>
              <a:t> RPO WP na lata 2014-2020 zidentyfikowanym </a:t>
            </a:r>
            <a:br>
              <a:rPr lang="pl-PL" sz="2200" dirty="0"/>
            </a:br>
            <a:r>
              <a:rPr lang="pl-PL" sz="2200" dirty="0"/>
              <a:t>w Strategii ZIT ROF</a:t>
            </a:r>
            <a:endParaRPr lang="pl-PL" sz="2200" dirty="0" smtClean="0">
              <a:solidFill>
                <a:schemeClr val="tx1">
                  <a:lumMod val="95000"/>
                  <a:lumOff val="5000"/>
                </a:schemeClr>
              </a:solidFill>
            </a:endParaRPr>
          </a:p>
        </p:txBody>
      </p:sp>
    </p:spTree>
    <p:extLst>
      <p:ext uri="{BB962C8B-B14F-4D97-AF65-F5344CB8AC3E}">
        <p14:creationId xmlns:p14="http://schemas.microsoft.com/office/powerpoint/2010/main" val="928705640"/>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23528" y="188640"/>
            <a:ext cx="8517578" cy="540060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smtClean="0">
                <a:solidFill>
                  <a:schemeClr val="tx1">
                    <a:lumMod val="95000"/>
                    <a:lumOff val="5000"/>
                  </a:schemeClr>
                </a:solidFill>
              </a:rPr>
              <a:t>Ocena formalno-merytoryczna</a:t>
            </a:r>
            <a:endParaRPr lang="pl-PL" sz="1600" b="1" dirty="0">
              <a:solidFill>
                <a:schemeClr val="tx1">
                  <a:lumMod val="95000"/>
                  <a:lumOff val="5000"/>
                </a:schemeClr>
              </a:solidFill>
            </a:endParaRPr>
          </a:p>
          <a:p>
            <a:endParaRPr lang="pl-PL" sz="1000" dirty="0" smtClean="0">
              <a:solidFill>
                <a:schemeClr val="tx1">
                  <a:lumMod val="95000"/>
                  <a:lumOff val="5000"/>
                </a:schemeClr>
              </a:solidFill>
            </a:endParaRPr>
          </a:p>
          <a:p>
            <a:r>
              <a:rPr lang="pl-PL" dirty="0" smtClean="0">
                <a:solidFill>
                  <a:schemeClr val="tx1">
                    <a:lumMod val="95000"/>
                    <a:lumOff val="5000"/>
                  </a:schemeClr>
                </a:solidFill>
              </a:rPr>
              <a:t>obejmuje </a:t>
            </a:r>
            <a:r>
              <a:rPr lang="pl-PL" dirty="0">
                <a:solidFill>
                  <a:schemeClr val="tx1">
                    <a:lumMod val="95000"/>
                    <a:lumOff val="5000"/>
                  </a:schemeClr>
                </a:solidFill>
              </a:rPr>
              <a:t>kolejno sprawdzenie czy wniosek spełnia</a:t>
            </a:r>
            <a:r>
              <a:rPr lang="pl-PL" dirty="0" smtClean="0">
                <a:solidFill>
                  <a:schemeClr val="tx1">
                    <a:lumMod val="95000"/>
                    <a:lumOff val="5000"/>
                  </a:schemeClr>
                </a:solidFill>
              </a:rPr>
              <a:t>:</a:t>
            </a:r>
          </a:p>
          <a:p>
            <a:endParaRPr lang="pl-PL" sz="900" dirty="0">
              <a:solidFill>
                <a:schemeClr val="tx1">
                  <a:lumMod val="95000"/>
                  <a:lumOff val="5000"/>
                </a:schemeClr>
              </a:solidFill>
            </a:endParaRPr>
          </a:p>
          <a:p>
            <a:pPr marL="285750" indent="-285750">
              <a:buFont typeface="Arial" panose="020B0604020202020204" pitchFamily="34" charset="0"/>
              <a:buChar char="•"/>
            </a:pPr>
            <a:r>
              <a:rPr lang="pl-PL" dirty="0" smtClean="0">
                <a:solidFill>
                  <a:schemeClr val="tx1">
                    <a:lumMod val="95000"/>
                    <a:lumOff val="5000"/>
                  </a:schemeClr>
                </a:solidFill>
              </a:rPr>
              <a:t>kryteria </a:t>
            </a:r>
            <a:r>
              <a:rPr lang="pl-PL" dirty="0">
                <a:solidFill>
                  <a:schemeClr val="tx1">
                    <a:lumMod val="95000"/>
                    <a:lumOff val="5000"/>
                  </a:schemeClr>
                </a:solidFill>
              </a:rPr>
              <a:t>ogólne </a:t>
            </a:r>
            <a:r>
              <a:rPr lang="pl-PL" dirty="0" smtClean="0">
                <a:solidFill>
                  <a:schemeClr val="tx1">
                    <a:lumMod val="95000"/>
                    <a:lumOff val="5000"/>
                  </a:schemeClr>
                </a:solidFill>
              </a:rPr>
              <a:t>formalne ZIT; </a:t>
            </a:r>
            <a:endParaRPr lang="pl-PL" dirty="0">
              <a:solidFill>
                <a:schemeClr val="tx1">
                  <a:lumMod val="95000"/>
                  <a:lumOff val="5000"/>
                </a:schemeClr>
              </a:solidFill>
            </a:endParaRPr>
          </a:p>
          <a:p>
            <a:pPr marL="285750" indent="-285750">
              <a:buFont typeface="Arial" panose="020B0604020202020204" pitchFamily="34" charset="0"/>
              <a:buChar char="•"/>
            </a:pPr>
            <a:r>
              <a:rPr lang="pl-PL" dirty="0" smtClean="0">
                <a:solidFill>
                  <a:schemeClr val="tx1">
                    <a:lumMod val="95000"/>
                    <a:lumOff val="5000"/>
                  </a:schemeClr>
                </a:solidFill>
              </a:rPr>
              <a:t>kryteria </a:t>
            </a:r>
            <a:r>
              <a:rPr lang="pl-PL" dirty="0">
                <a:solidFill>
                  <a:schemeClr val="tx1">
                    <a:lumMod val="95000"/>
                    <a:lumOff val="5000"/>
                  </a:schemeClr>
                </a:solidFill>
              </a:rPr>
              <a:t>specyficzne dostępu,</a:t>
            </a:r>
          </a:p>
          <a:p>
            <a:pPr marL="285750" indent="-285750">
              <a:buFont typeface="Arial" panose="020B0604020202020204" pitchFamily="34" charset="0"/>
              <a:buChar char="•"/>
            </a:pPr>
            <a:r>
              <a:rPr lang="pl-PL" dirty="0" smtClean="0">
                <a:solidFill>
                  <a:schemeClr val="tx1">
                    <a:lumMod val="95000"/>
                    <a:lumOff val="5000"/>
                  </a:schemeClr>
                </a:solidFill>
              </a:rPr>
              <a:t>kryteria </a:t>
            </a:r>
            <a:r>
              <a:rPr lang="pl-PL" dirty="0">
                <a:solidFill>
                  <a:schemeClr val="tx1">
                    <a:lumMod val="95000"/>
                    <a:lumOff val="5000"/>
                  </a:schemeClr>
                </a:solidFill>
              </a:rPr>
              <a:t>ogólne merytoryczne horyzontalne;</a:t>
            </a:r>
          </a:p>
          <a:p>
            <a:pPr marL="285750" indent="-285750">
              <a:buFont typeface="Arial" panose="020B0604020202020204" pitchFamily="34" charset="0"/>
              <a:buChar char="•"/>
            </a:pPr>
            <a:r>
              <a:rPr lang="pl-PL" dirty="0" smtClean="0">
                <a:solidFill>
                  <a:schemeClr val="tx1">
                    <a:lumMod val="95000"/>
                    <a:lumOff val="5000"/>
                  </a:schemeClr>
                </a:solidFill>
              </a:rPr>
              <a:t>kryteria </a:t>
            </a:r>
            <a:r>
              <a:rPr lang="pl-PL" dirty="0">
                <a:solidFill>
                  <a:schemeClr val="tx1">
                    <a:lumMod val="95000"/>
                    <a:lumOff val="5000"/>
                  </a:schemeClr>
                </a:solidFill>
              </a:rPr>
              <a:t>ogólne </a:t>
            </a:r>
            <a:r>
              <a:rPr lang="pl-PL" dirty="0" smtClean="0">
                <a:solidFill>
                  <a:schemeClr val="tx1">
                    <a:lumMod val="95000"/>
                    <a:lumOff val="5000"/>
                  </a:schemeClr>
                </a:solidFill>
              </a:rPr>
              <a:t>merytoryczne punktowe dla projektów ZIT ROF;</a:t>
            </a:r>
            <a:endParaRPr lang="pl-PL" dirty="0">
              <a:solidFill>
                <a:schemeClr val="tx1">
                  <a:lumMod val="95000"/>
                  <a:lumOff val="5000"/>
                </a:schemeClr>
              </a:solidFill>
            </a:endParaRPr>
          </a:p>
          <a:p>
            <a:pPr marL="285750" indent="-285750">
              <a:buFont typeface="Arial" panose="020B0604020202020204" pitchFamily="34" charset="0"/>
              <a:buChar char="•"/>
            </a:pPr>
            <a:r>
              <a:rPr lang="pl-PL" dirty="0" smtClean="0">
                <a:solidFill>
                  <a:schemeClr val="tx1">
                    <a:lumMod val="95000"/>
                    <a:lumOff val="5000"/>
                  </a:schemeClr>
                </a:solidFill>
              </a:rPr>
              <a:t>kryterium </a:t>
            </a:r>
            <a:r>
              <a:rPr lang="pl-PL" dirty="0">
                <a:solidFill>
                  <a:schemeClr val="tx1">
                    <a:lumMod val="95000"/>
                    <a:lumOff val="5000"/>
                  </a:schemeClr>
                </a:solidFill>
              </a:rPr>
              <a:t>merytoryczne premiujące;</a:t>
            </a:r>
          </a:p>
          <a:p>
            <a:pPr marL="285750" indent="-285750">
              <a:buFont typeface="Arial" panose="020B0604020202020204" pitchFamily="34" charset="0"/>
              <a:buChar char="•"/>
            </a:pPr>
            <a:r>
              <a:rPr lang="pl-PL" dirty="0" smtClean="0">
                <a:solidFill>
                  <a:schemeClr val="tx1">
                    <a:lumMod val="95000"/>
                    <a:lumOff val="5000"/>
                  </a:schemeClr>
                </a:solidFill>
              </a:rPr>
              <a:t>kryteria </a:t>
            </a:r>
            <a:r>
              <a:rPr lang="pl-PL" dirty="0">
                <a:solidFill>
                  <a:schemeClr val="tx1">
                    <a:lumMod val="95000"/>
                    <a:lumOff val="5000"/>
                  </a:schemeClr>
                </a:solidFill>
              </a:rPr>
              <a:t>specyficzne premiujące</a:t>
            </a:r>
            <a:r>
              <a:rPr lang="pl-PL" dirty="0" smtClean="0">
                <a:solidFill>
                  <a:schemeClr val="tx1">
                    <a:lumMod val="95000"/>
                    <a:lumOff val="5000"/>
                  </a:schemeClr>
                </a:solidFill>
              </a:rPr>
              <a:t>.</a:t>
            </a:r>
          </a:p>
          <a:p>
            <a:endParaRPr lang="pl-PL" sz="900" dirty="0" smtClean="0">
              <a:solidFill>
                <a:schemeClr val="tx1">
                  <a:lumMod val="95000"/>
                  <a:lumOff val="5000"/>
                </a:schemeClr>
              </a:solidFill>
            </a:endParaRPr>
          </a:p>
          <a:p>
            <a:pPr lvl="0" algn="just"/>
            <a:r>
              <a:rPr lang="pl-PL" dirty="0">
                <a:solidFill>
                  <a:srgbClr val="000000">
                    <a:lumMod val="95000"/>
                    <a:lumOff val="5000"/>
                  </a:srgbClr>
                </a:solidFill>
              </a:rPr>
              <a:t>Spełnienie kryteriów premiujących (kryterium merytorycznego premiującego, kryteriów specyficznych premiujących) nie jest konieczne do przyznania dofinansowania (tj. przyznanie 0 pkt nie powoduje wyłączenia z możliwości uzyskania dofinansowania), niemniej jednak należy pamiętać, że może mieć wpływ na to, czy projekt otrzyma dofinansowanie.</a:t>
            </a:r>
          </a:p>
          <a:p>
            <a:pPr algn="just"/>
            <a:endParaRPr lang="pl-PL" dirty="0" smtClean="0">
              <a:solidFill>
                <a:schemeClr val="tx1">
                  <a:lumMod val="95000"/>
                  <a:lumOff val="5000"/>
                </a:schemeClr>
              </a:solidFill>
            </a:endParaRPr>
          </a:p>
          <a:p>
            <a:pPr algn="just"/>
            <a:r>
              <a:rPr lang="pl-PL" sz="1600" dirty="0" smtClean="0">
                <a:solidFill>
                  <a:schemeClr val="tx1">
                    <a:lumMod val="95000"/>
                    <a:lumOff val="5000"/>
                  </a:schemeClr>
                </a:solidFill>
              </a:rPr>
              <a:t>Istnieje możliwość złożenia przez Wnioskodawcę wyjaśnień </a:t>
            </a:r>
            <a:r>
              <a:rPr lang="pl-PL" sz="1600" b="1" dirty="0" smtClean="0">
                <a:solidFill>
                  <a:schemeClr val="tx1">
                    <a:lumMod val="95000"/>
                    <a:lumOff val="5000"/>
                  </a:schemeClr>
                </a:solidFill>
              </a:rPr>
              <a:t>jednorazowo</a:t>
            </a:r>
            <a:r>
              <a:rPr lang="pl-PL" sz="1600" dirty="0" smtClean="0">
                <a:solidFill>
                  <a:schemeClr val="tx1">
                    <a:lumMod val="95000"/>
                    <a:lumOff val="5000"/>
                  </a:schemeClr>
                </a:solidFill>
              </a:rPr>
              <a:t> w odniesieniu do danego kryterium. Wyjaśnienia przedstawione przez Wnioskodawcę nie podlegają uzupełnieniom ani korektom.</a:t>
            </a:r>
            <a:endParaRPr lang="pl-PL" sz="1600" dirty="0">
              <a:solidFill>
                <a:schemeClr val="tx1">
                  <a:lumMod val="95000"/>
                  <a:lumOff val="5000"/>
                </a:schemeClr>
              </a:solidFill>
            </a:endParaRPr>
          </a:p>
          <a:p>
            <a:pPr algn="just"/>
            <a:endParaRPr lang="pl-PL" dirty="0">
              <a:solidFill>
                <a:schemeClr val="tx1">
                  <a:lumMod val="95000"/>
                  <a:lumOff val="5000"/>
                </a:schemeClr>
              </a:solidFill>
            </a:endParaRPr>
          </a:p>
          <a:p>
            <a:pPr algn="ctr"/>
            <a:endParaRPr lang="pl-PL" b="1" dirty="0">
              <a:solidFill>
                <a:schemeClr val="tx1">
                  <a:lumMod val="95000"/>
                  <a:lumOff val="5000"/>
                </a:schemeClr>
              </a:solidFill>
            </a:endParaRPr>
          </a:p>
        </p:txBody>
      </p:sp>
    </p:spTree>
    <p:extLst>
      <p:ext uri="{BB962C8B-B14F-4D97-AF65-F5344CB8AC3E}">
        <p14:creationId xmlns:p14="http://schemas.microsoft.com/office/powerpoint/2010/main" val="160446378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23528" y="188640"/>
            <a:ext cx="8517578" cy="604867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smtClean="0">
                <a:solidFill>
                  <a:schemeClr val="tx1">
                    <a:lumMod val="95000"/>
                    <a:lumOff val="5000"/>
                  </a:schemeClr>
                </a:solidFill>
              </a:rPr>
              <a:t>Kryteria ogólne formalne ZIT</a:t>
            </a:r>
            <a:endParaRPr lang="pl-PL" sz="2400" b="1" dirty="0">
              <a:solidFill>
                <a:schemeClr val="tx1">
                  <a:lumMod val="95000"/>
                  <a:lumOff val="5000"/>
                </a:schemeClr>
              </a:solidFill>
            </a:endParaRPr>
          </a:p>
          <a:p>
            <a:pPr algn="ctr"/>
            <a:endParaRPr lang="pl-PL" sz="800" b="1" dirty="0">
              <a:solidFill>
                <a:schemeClr val="tx1">
                  <a:lumMod val="95000"/>
                  <a:lumOff val="5000"/>
                </a:schemeClr>
              </a:solidFill>
            </a:endParaRPr>
          </a:p>
          <a:p>
            <a:pPr lvl="1" algn="just" fontAlgn="auto">
              <a:spcAft>
                <a:spcPts val="1200"/>
              </a:spcAft>
              <a:buFont typeface="Arial" pitchFamily="34" charset="0"/>
              <a:buChar char="•"/>
            </a:pPr>
            <a:r>
              <a:rPr lang="pl-PL" sz="2100" dirty="0" smtClean="0">
                <a:solidFill>
                  <a:schemeClr val="tx1">
                    <a:lumMod val="95000"/>
                    <a:lumOff val="5000"/>
                  </a:schemeClr>
                </a:solidFill>
              </a:rPr>
              <a:t>Kwalifikowalność Wnioskodawcy</a:t>
            </a:r>
          </a:p>
          <a:p>
            <a:pPr lvl="1" algn="just" fontAlgn="auto">
              <a:spcAft>
                <a:spcPts val="1200"/>
              </a:spcAft>
              <a:buFont typeface="Arial" pitchFamily="34" charset="0"/>
              <a:buChar char="•"/>
            </a:pPr>
            <a:r>
              <a:rPr lang="pl-PL" sz="2100" dirty="0">
                <a:solidFill>
                  <a:srgbClr val="000000">
                    <a:lumMod val="95000"/>
                    <a:lumOff val="5000"/>
                  </a:srgbClr>
                </a:solidFill>
              </a:rPr>
              <a:t>Kwalifikowalność partnera/partnerów</a:t>
            </a:r>
          </a:p>
          <a:p>
            <a:pPr lvl="1" algn="just" fontAlgn="auto">
              <a:spcAft>
                <a:spcPts val="1200"/>
              </a:spcAft>
              <a:buFont typeface="Arial" pitchFamily="34" charset="0"/>
              <a:buChar char="•"/>
            </a:pPr>
            <a:r>
              <a:rPr lang="pl-PL" sz="2100" dirty="0">
                <a:solidFill>
                  <a:srgbClr val="000000">
                    <a:lumMod val="95000"/>
                    <a:lumOff val="5000"/>
                  </a:srgbClr>
                </a:solidFill>
              </a:rPr>
              <a:t>Projektodawca w okresie realizacji projektu prowadzi biuro projektu na terenie województwa podkarpackiego</a:t>
            </a:r>
          </a:p>
          <a:p>
            <a:pPr lvl="1" algn="just" fontAlgn="auto">
              <a:spcAft>
                <a:spcPts val="1200"/>
              </a:spcAft>
              <a:buFont typeface="Arial" pitchFamily="34" charset="0"/>
              <a:buChar char="•"/>
            </a:pPr>
            <a:r>
              <a:rPr lang="pl-PL" sz="2100" dirty="0">
                <a:solidFill>
                  <a:srgbClr val="000000">
                    <a:lumMod val="95000"/>
                    <a:lumOff val="5000"/>
                  </a:srgbClr>
                </a:solidFill>
              </a:rPr>
              <a:t>Projekt nie został fizycznie zakończony lub w pełni zrealizowany</a:t>
            </a:r>
          </a:p>
          <a:p>
            <a:pPr lvl="1" algn="just" fontAlgn="auto">
              <a:spcAft>
                <a:spcPts val="1200"/>
              </a:spcAft>
              <a:buFont typeface="Arial" pitchFamily="34" charset="0"/>
              <a:buChar char="•"/>
            </a:pPr>
            <a:r>
              <a:rPr lang="pl-PL" sz="2100" dirty="0">
                <a:solidFill>
                  <a:srgbClr val="000000">
                    <a:lumMod val="95000"/>
                    <a:lumOff val="5000"/>
                  </a:srgbClr>
                </a:solidFill>
              </a:rPr>
              <a:t>Okres realizacji </a:t>
            </a:r>
            <a:r>
              <a:rPr lang="pl-PL" sz="2100" dirty="0" smtClean="0">
                <a:solidFill>
                  <a:srgbClr val="000000">
                    <a:lumMod val="95000"/>
                    <a:lumOff val="5000"/>
                  </a:srgbClr>
                </a:solidFill>
              </a:rPr>
              <a:t>projektu </a:t>
            </a:r>
            <a:r>
              <a:rPr lang="pl-PL" sz="2100" b="1" dirty="0" smtClean="0">
                <a:solidFill>
                  <a:srgbClr val="000000">
                    <a:lumMod val="95000"/>
                    <a:lumOff val="5000"/>
                  </a:srgbClr>
                </a:solidFill>
              </a:rPr>
              <a:t>(18.09.2020 r. – 30.09.2023 r.)</a:t>
            </a:r>
            <a:endParaRPr lang="pl-PL" sz="2100" b="1" dirty="0">
              <a:solidFill>
                <a:schemeClr val="tx1">
                  <a:lumMod val="95000"/>
                  <a:lumOff val="5000"/>
                </a:schemeClr>
              </a:solidFill>
            </a:endParaRPr>
          </a:p>
          <a:p>
            <a:pPr lvl="1" algn="just">
              <a:spcAft>
                <a:spcPts val="1200"/>
              </a:spcAft>
              <a:buFont typeface="Arial" pitchFamily="34" charset="0"/>
              <a:buChar char="•"/>
            </a:pPr>
            <a:r>
              <a:rPr lang="pl-PL" sz="2100" dirty="0" smtClean="0">
                <a:solidFill>
                  <a:schemeClr val="tx1">
                    <a:lumMod val="95000"/>
                    <a:lumOff val="5000"/>
                  </a:schemeClr>
                </a:solidFill>
              </a:rPr>
              <a:t>Zakaz </a:t>
            </a:r>
            <a:r>
              <a:rPr lang="pl-PL" sz="2100" dirty="0">
                <a:solidFill>
                  <a:schemeClr val="tx1">
                    <a:lumMod val="95000"/>
                    <a:lumOff val="5000"/>
                  </a:schemeClr>
                </a:solidFill>
              </a:rPr>
              <a:t>podwójnego </a:t>
            </a:r>
            <a:r>
              <a:rPr lang="pl-PL" sz="2100" dirty="0" smtClean="0">
                <a:solidFill>
                  <a:schemeClr val="tx1">
                    <a:lumMod val="95000"/>
                    <a:lumOff val="5000"/>
                  </a:schemeClr>
                </a:solidFill>
              </a:rPr>
              <a:t>finansowania</a:t>
            </a:r>
          </a:p>
          <a:p>
            <a:pPr lvl="1" algn="just">
              <a:spcAft>
                <a:spcPts val="1200"/>
              </a:spcAft>
              <a:buFont typeface="Arial" pitchFamily="34" charset="0"/>
              <a:buChar char="•"/>
            </a:pPr>
            <a:r>
              <a:rPr lang="pl-PL" sz="2100" dirty="0" smtClean="0">
                <a:solidFill>
                  <a:schemeClr val="tx1">
                    <a:lumMod val="95000"/>
                    <a:lumOff val="5000"/>
                  </a:schemeClr>
                </a:solidFill>
              </a:rPr>
              <a:t>Koszty bezpośrednie </a:t>
            </a:r>
            <a:r>
              <a:rPr lang="pl-PL" sz="2100" i="1" dirty="0" smtClean="0">
                <a:solidFill>
                  <a:schemeClr val="tx1">
                    <a:lumMod val="95000"/>
                    <a:lumOff val="5000"/>
                  </a:schemeClr>
                </a:solidFill>
              </a:rPr>
              <a:t>są/nie są </a:t>
            </a:r>
            <a:r>
              <a:rPr lang="pl-PL" sz="2100" dirty="0" smtClean="0">
                <a:solidFill>
                  <a:schemeClr val="tx1">
                    <a:lumMod val="95000"/>
                    <a:lumOff val="5000"/>
                  </a:schemeClr>
                </a:solidFill>
              </a:rPr>
              <a:t>rozliczane w całości kwotami ryczałtowymi określonymi przez beneficjenta</a:t>
            </a:r>
          </a:p>
          <a:p>
            <a:pPr marL="457200" lvl="1" indent="0" algn="just">
              <a:spcAft>
                <a:spcPts val="1200"/>
              </a:spcAft>
            </a:pPr>
            <a:r>
              <a:rPr lang="pl-PL" sz="1700" b="1" u="sng" dirty="0" smtClean="0">
                <a:solidFill>
                  <a:schemeClr val="tx1">
                    <a:lumMod val="95000"/>
                    <a:lumOff val="5000"/>
                  </a:schemeClr>
                </a:solidFill>
              </a:rPr>
              <a:t>Konkurs nr 53</a:t>
            </a:r>
            <a:r>
              <a:rPr lang="pl-PL" sz="1700" b="1" dirty="0" smtClean="0">
                <a:solidFill>
                  <a:schemeClr val="tx1">
                    <a:lumMod val="95000"/>
                    <a:lumOff val="5000"/>
                  </a:schemeClr>
                </a:solidFill>
              </a:rPr>
              <a:t> </a:t>
            </a:r>
            <a:r>
              <a:rPr lang="pl-PL" sz="1700" dirty="0" smtClean="0">
                <a:solidFill>
                  <a:schemeClr val="tx1">
                    <a:lumMod val="95000"/>
                    <a:lumOff val="5000"/>
                  </a:schemeClr>
                </a:solidFill>
              </a:rPr>
              <a:t>– rozliczanie kosztów bezpośrednich </a:t>
            </a:r>
            <a:r>
              <a:rPr lang="pl-PL" sz="1700" dirty="0">
                <a:solidFill>
                  <a:schemeClr val="tx1">
                    <a:lumMod val="95000"/>
                    <a:lumOff val="5000"/>
                  </a:schemeClr>
                </a:solidFill>
              </a:rPr>
              <a:t>kwotami </a:t>
            </a:r>
            <a:r>
              <a:rPr lang="pl-PL" sz="1700" dirty="0" smtClean="0">
                <a:solidFill>
                  <a:schemeClr val="tx1">
                    <a:lumMod val="95000"/>
                    <a:lumOff val="5000"/>
                  </a:schemeClr>
                </a:solidFill>
              </a:rPr>
              <a:t>ryczałtowymi</a:t>
            </a:r>
          </a:p>
          <a:p>
            <a:pPr marL="457200" lvl="1" indent="0" algn="just">
              <a:spcAft>
                <a:spcPts val="1200"/>
              </a:spcAft>
            </a:pPr>
            <a:r>
              <a:rPr lang="pl-PL" sz="1700" b="1" u="sng" dirty="0" smtClean="0">
                <a:solidFill>
                  <a:schemeClr val="tx1">
                    <a:lumMod val="95000"/>
                    <a:lumOff val="5000"/>
                  </a:schemeClr>
                </a:solidFill>
              </a:rPr>
              <a:t>Konkurs </a:t>
            </a:r>
            <a:r>
              <a:rPr lang="pl-PL" sz="1700" b="1" u="sng" dirty="0">
                <a:solidFill>
                  <a:schemeClr val="tx1">
                    <a:lumMod val="95000"/>
                    <a:lumOff val="5000"/>
                  </a:schemeClr>
                </a:solidFill>
              </a:rPr>
              <a:t>nr </a:t>
            </a:r>
            <a:r>
              <a:rPr lang="pl-PL" sz="1700" b="1" u="sng" dirty="0" smtClean="0">
                <a:solidFill>
                  <a:schemeClr val="tx1">
                    <a:lumMod val="95000"/>
                    <a:lumOff val="5000"/>
                  </a:schemeClr>
                </a:solidFill>
              </a:rPr>
              <a:t>54</a:t>
            </a:r>
            <a:r>
              <a:rPr lang="pl-PL" sz="1700" dirty="0" smtClean="0">
                <a:solidFill>
                  <a:schemeClr val="tx1">
                    <a:lumMod val="95000"/>
                    <a:lumOff val="5000"/>
                  </a:schemeClr>
                </a:solidFill>
              </a:rPr>
              <a:t> </a:t>
            </a:r>
            <a:r>
              <a:rPr lang="pl-PL" sz="1700" dirty="0">
                <a:solidFill>
                  <a:schemeClr val="tx1">
                    <a:lumMod val="95000"/>
                    <a:lumOff val="5000"/>
                  </a:schemeClr>
                </a:solidFill>
              </a:rPr>
              <a:t>– rozliczanie kosztów bezpośrednich </a:t>
            </a:r>
            <a:r>
              <a:rPr lang="pl-PL" sz="1700" dirty="0" smtClean="0">
                <a:solidFill>
                  <a:schemeClr val="tx1">
                    <a:lumMod val="95000"/>
                    <a:lumOff val="5000"/>
                  </a:schemeClr>
                </a:solidFill>
              </a:rPr>
              <a:t>na podstawie rzeczywistych wydatków</a:t>
            </a:r>
            <a:endParaRPr lang="pl-PL" sz="1700" dirty="0">
              <a:solidFill>
                <a:schemeClr val="tx1">
                  <a:lumMod val="95000"/>
                  <a:lumOff val="5000"/>
                </a:schemeClr>
              </a:solidFill>
            </a:endParaRPr>
          </a:p>
          <a:p>
            <a:pPr marL="457200" lvl="1" indent="0" algn="just">
              <a:spcAft>
                <a:spcPts val="1200"/>
              </a:spcAft>
            </a:pPr>
            <a:endParaRPr lang="pl-PL" sz="1700" dirty="0">
              <a:solidFill>
                <a:schemeClr val="tx1">
                  <a:lumMod val="95000"/>
                  <a:lumOff val="5000"/>
                </a:schemeClr>
              </a:solidFill>
            </a:endParaRPr>
          </a:p>
        </p:txBody>
      </p:sp>
    </p:spTree>
    <p:extLst>
      <p:ext uri="{BB962C8B-B14F-4D97-AF65-F5344CB8AC3E}">
        <p14:creationId xmlns:p14="http://schemas.microsoft.com/office/powerpoint/2010/main" val="3253051246"/>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77084"/>
            <a:ext cx="9144000" cy="876300"/>
          </a:xfrm>
          <a:prstGeom prst="rect">
            <a:avLst/>
          </a:prstGeom>
          <a:noFill/>
          <a:ln w="9525">
            <a:noFill/>
            <a:round/>
            <a:headEnd/>
            <a:tailEnd/>
          </a:ln>
          <a:effectLst/>
        </p:spPr>
      </p:pic>
      <p:sp>
        <p:nvSpPr>
          <p:cNvPr id="33795" name="AutoShape 3"/>
          <p:cNvSpPr>
            <a:spLocks noChangeArrowheads="1"/>
          </p:cNvSpPr>
          <p:nvPr/>
        </p:nvSpPr>
        <p:spPr bwMode="auto">
          <a:xfrm>
            <a:off x="349215" y="476672"/>
            <a:ext cx="8517578" cy="550041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marL="342900" indent="-342900" algn="ctr"/>
            <a:r>
              <a:rPr lang="pl-PL" sz="2400" b="1" dirty="0" smtClean="0">
                <a:solidFill>
                  <a:schemeClr val="tx1">
                    <a:lumMod val="95000"/>
                    <a:lumOff val="5000"/>
                  </a:schemeClr>
                </a:solidFill>
              </a:rPr>
              <a:t>Specyficzne </a:t>
            </a:r>
            <a:r>
              <a:rPr lang="pl-PL" sz="2400" b="1" dirty="0">
                <a:solidFill>
                  <a:schemeClr val="tx1">
                    <a:lumMod val="95000"/>
                    <a:lumOff val="5000"/>
                  </a:schemeClr>
                </a:solidFill>
              </a:rPr>
              <a:t>kryteria </a:t>
            </a:r>
            <a:r>
              <a:rPr lang="pl-PL" sz="2400" b="1" dirty="0" smtClean="0">
                <a:solidFill>
                  <a:schemeClr val="tx1">
                    <a:lumMod val="95000"/>
                    <a:lumOff val="5000"/>
                  </a:schemeClr>
                </a:solidFill>
              </a:rPr>
              <a:t>dostępu</a:t>
            </a:r>
          </a:p>
          <a:p>
            <a:pPr marL="342900" indent="-342900" algn="ctr"/>
            <a:endParaRPr lang="pl-PL" sz="1600" b="1" dirty="0">
              <a:solidFill>
                <a:schemeClr val="tx1">
                  <a:lumMod val="95000"/>
                  <a:lumOff val="5000"/>
                </a:schemeClr>
              </a:solidFill>
            </a:endParaRPr>
          </a:p>
          <a:p>
            <a:pPr marL="342900" indent="-342900" algn="just">
              <a:spcAft>
                <a:spcPts val="600"/>
              </a:spcAft>
              <a:buAutoNum type="arabicPeriod"/>
            </a:pPr>
            <a:r>
              <a:rPr lang="pl-PL" sz="2000" dirty="0"/>
              <a:t>Projekt prowadzi do zwiększenia liczby miejsc świadczenia usług opiekuńczych i/lub asystenckich w społeczności lokalnej oraz liczby osób objętych usługami opiekuńczymi i/lub asystenckimi świadczonymi w społeczności lokalnej przez danego Beneficjenta </a:t>
            </a:r>
            <a:r>
              <a:rPr lang="pl-PL" sz="2000" dirty="0" smtClean="0"/>
              <a:t>w stosunku </a:t>
            </a:r>
            <a:r>
              <a:rPr lang="pl-PL" sz="2000" dirty="0"/>
              <a:t>do danych z roku poprzedzającego rok złożenia wniosku o dofinansowanie projektu. </a:t>
            </a:r>
            <a:endParaRPr lang="pl-PL" sz="2000" dirty="0" smtClean="0"/>
          </a:p>
          <a:p>
            <a:pPr marL="342900" indent="-342900" algn="just">
              <a:spcAft>
                <a:spcPts val="600"/>
              </a:spcAft>
              <a:buAutoNum type="arabicPeriod"/>
            </a:pPr>
            <a:r>
              <a:rPr lang="pl-PL" sz="2000" dirty="0"/>
              <a:t>Beneficjent zapewnia trwałość miejsc świadczenia usług w mieszkaniach chronionych i wspomaganych oraz w przypadku realizowania w ramach projektu usług asystenckich i/lub opiekuńczych po zakończeniu realizacji projektu przez okres odpowiadający, co najmniej okresowi realizacji projektu, przy czym jeśli projekt trwa krócej niż 24 miesiące okres trwałości nie może być krótszy niż dwa lata</a:t>
            </a:r>
            <a:r>
              <a:rPr lang="pl-PL" sz="2000" dirty="0" smtClean="0"/>
              <a:t>.</a:t>
            </a:r>
            <a:endParaRPr lang="pl-PL" sz="2000" dirty="0">
              <a:solidFill>
                <a:schemeClr val="tx1">
                  <a:lumMod val="95000"/>
                  <a:lumOff val="5000"/>
                </a:schemeClr>
              </a:solidFill>
            </a:endParaRPr>
          </a:p>
        </p:txBody>
      </p:sp>
      <p:sp>
        <p:nvSpPr>
          <p:cNvPr id="23556" name="Rectangle 4"/>
          <p:cNvSpPr>
            <a:spLocks noChangeArrowheads="1"/>
          </p:cNvSpPr>
          <p:nvPr/>
        </p:nvSpPr>
        <p:spPr bwMode="auto">
          <a:xfrm>
            <a:off x="755576" y="3377316"/>
            <a:ext cx="7704856" cy="738640"/>
          </a:xfrm>
          <a:prstGeom prst="rect">
            <a:avLst/>
          </a:prstGeom>
          <a:noFill/>
          <a:ln w="9525">
            <a:noFill/>
            <a:miter lim="800000"/>
            <a:headEnd/>
            <a:tailEnd/>
          </a:ln>
          <a:effectLst/>
        </p:spPr>
        <p:txBody>
          <a:bodyPr vert="horz" wrap="square" lIns="457056" tIns="38088" rIns="91440" bIns="38088"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pl-PL" sz="1600" b="0" i="0" u="none" strike="noStrike" cap="none" normalizeH="0" baseline="0" dirty="0" smtClean="0">
              <a:ln>
                <a:noFill/>
              </a:ln>
              <a:solidFill>
                <a:schemeClr val="tx1"/>
              </a:solidFill>
              <a:effectLs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0" i="0" u="none" strike="noStrike" cap="none" normalizeH="0" baseline="0" dirty="0" smtClean="0">
                <a:ln>
                  <a:noFill/>
                </a:ln>
                <a:solidFill>
                  <a:schemeClr val="tx1"/>
                </a:solidFill>
                <a:effectLst/>
                <a:latin typeface="Arial" pitchFamily="34" charset="0"/>
              </a:rPr>
              <a:t/>
            </a:r>
            <a:br>
              <a:rPr kumimoji="0" lang="pl-PL" sz="9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846167295"/>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49215" y="332656"/>
            <a:ext cx="8517578" cy="554461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marL="342900" indent="-342900" algn="ctr"/>
            <a:r>
              <a:rPr lang="pl-PL" sz="2400" b="1" dirty="0" smtClean="0">
                <a:solidFill>
                  <a:schemeClr val="tx1">
                    <a:lumMod val="95000"/>
                    <a:lumOff val="5000"/>
                  </a:schemeClr>
                </a:solidFill>
              </a:rPr>
              <a:t>Specyficzne </a:t>
            </a:r>
            <a:r>
              <a:rPr lang="pl-PL" sz="2400" b="1" dirty="0">
                <a:solidFill>
                  <a:schemeClr val="tx1">
                    <a:lumMod val="95000"/>
                    <a:lumOff val="5000"/>
                  </a:schemeClr>
                </a:solidFill>
              </a:rPr>
              <a:t>kryteria </a:t>
            </a:r>
            <a:r>
              <a:rPr lang="pl-PL" sz="2400" b="1" dirty="0" smtClean="0">
                <a:solidFill>
                  <a:schemeClr val="tx1">
                    <a:lumMod val="95000"/>
                    <a:lumOff val="5000"/>
                  </a:schemeClr>
                </a:solidFill>
              </a:rPr>
              <a:t>dostępu c.d.</a:t>
            </a:r>
          </a:p>
          <a:p>
            <a:pPr marL="342900" indent="-342900" algn="ctr"/>
            <a:endParaRPr lang="pl-PL" sz="1600" b="1" dirty="0">
              <a:solidFill>
                <a:schemeClr val="tx1">
                  <a:lumMod val="95000"/>
                  <a:lumOff val="5000"/>
                </a:schemeClr>
              </a:solidFill>
            </a:endParaRPr>
          </a:p>
          <a:p>
            <a:pPr marL="457200" indent="-457200" algn="just">
              <a:spcAft>
                <a:spcPts val="600"/>
              </a:spcAft>
              <a:buFont typeface="+mj-lt"/>
              <a:buAutoNum type="arabicPeriod" startAt="3"/>
            </a:pPr>
            <a:r>
              <a:rPr lang="pl-PL" sz="2000" dirty="0"/>
              <a:t>Okres finansowania ze środków EFS miejsc świadczenia usług opiekuńczych i </a:t>
            </a:r>
            <a:r>
              <a:rPr lang="pl-PL" sz="2000" dirty="0" smtClean="0"/>
              <a:t>asystenckich </a:t>
            </a:r>
            <a:r>
              <a:rPr lang="pl-PL" sz="2000" dirty="0"/>
              <a:t>w ramach danego projektu nie trwa dłużej niż 3 lata</a:t>
            </a:r>
            <a:r>
              <a:rPr lang="pl-PL" sz="2000" dirty="0" smtClean="0"/>
              <a:t>.</a:t>
            </a:r>
          </a:p>
          <a:p>
            <a:pPr marL="457200" indent="-457200" algn="just">
              <a:spcAft>
                <a:spcPts val="600"/>
              </a:spcAft>
              <a:buFont typeface="+mj-lt"/>
              <a:buAutoNum type="arabicPeriod" startAt="3"/>
            </a:pPr>
            <a:r>
              <a:rPr lang="pl-PL" sz="2000" dirty="0"/>
              <a:t>W przypadku świadczenia w ramach projektu usług w mieszkaniach chronionych Beneficjent zapewnia, że jest stosowany standard dotyczący tej formy pomocy wynikający z ustawy z dnia 12 marca 2004 r. o pomocy społecznej i aktów wykonawczych wydanych na podstawie tej Ustawy. W przypadku świadczenia w ramach projektu </a:t>
            </a:r>
            <a:r>
              <a:rPr lang="pl-PL" sz="2000" dirty="0" smtClean="0"/>
              <a:t>usług </a:t>
            </a:r>
            <a:r>
              <a:rPr lang="pl-PL" sz="2000" dirty="0"/>
              <a:t>w mieszkaniach wspomaganych Beneficjent zapewnia, że mieszkania te spełniają definicję usług społecznych świadczonych w społeczności lokalnej i są stosowane standardy określone w Wytycznych w zakresie realizacji przedsięwzięć w obszarze włączenia społecznego i zwalczania ubóstwa z wykorzystaniem środków Europejskiego Funduszu Społecznego i Europejskiego Funduszu Rozwoju Regionalnego na lata 2014-2020</a:t>
            </a:r>
            <a:r>
              <a:rPr lang="pl-PL" sz="2000" dirty="0" smtClean="0"/>
              <a:t>.</a:t>
            </a:r>
          </a:p>
        </p:txBody>
      </p:sp>
      <p:sp>
        <p:nvSpPr>
          <p:cNvPr id="23556" name="Rectangle 4"/>
          <p:cNvSpPr>
            <a:spLocks noChangeArrowheads="1"/>
          </p:cNvSpPr>
          <p:nvPr/>
        </p:nvSpPr>
        <p:spPr bwMode="auto">
          <a:xfrm>
            <a:off x="755576" y="3377316"/>
            <a:ext cx="7704856" cy="738640"/>
          </a:xfrm>
          <a:prstGeom prst="rect">
            <a:avLst/>
          </a:prstGeom>
          <a:noFill/>
          <a:ln w="9525">
            <a:noFill/>
            <a:miter lim="800000"/>
            <a:headEnd/>
            <a:tailEnd/>
          </a:ln>
          <a:effectLst/>
        </p:spPr>
        <p:txBody>
          <a:bodyPr vert="horz" wrap="square" lIns="457056" tIns="38088" rIns="91440" bIns="38088"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pl-PL" sz="1600" b="0" i="0" u="none" strike="noStrike" cap="none" normalizeH="0" baseline="0" dirty="0" smtClean="0">
              <a:ln>
                <a:noFill/>
              </a:ln>
              <a:solidFill>
                <a:schemeClr val="tx1"/>
              </a:solidFill>
              <a:effectLs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0" i="0" u="none" strike="noStrike" cap="none" normalizeH="0" baseline="0" dirty="0" smtClean="0">
                <a:ln>
                  <a:noFill/>
                </a:ln>
                <a:solidFill>
                  <a:schemeClr val="tx1"/>
                </a:solidFill>
                <a:effectLst/>
                <a:latin typeface="Arial" pitchFamily="34" charset="0"/>
              </a:rPr>
              <a:t/>
            </a:r>
            <a:br>
              <a:rPr kumimoji="0" lang="pl-PL" sz="9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79582805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755576" y="548680"/>
            <a:ext cx="7632848" cy="525658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600" b="1" dirty="0" smtClean="0">
                <a:solidFill>
                  <a:srgbClr val="000000"/>
                </a:solidFill>
              </a:rPr>
              <a:t>Działanie 8.8 </a:t>
            </a:r>
            <a:r>
              <a:rPr lang="pl-PL" sz="1600" b="1" dirty="0" smtClean="0">
                <a:solidFill>
                  <a:srgbClr val="000000"/>
                </a:solidFill>
              </a:rPr>
              <a:t/>
            </a:r>
            <a:br>
              <a:rPr lang="pl-PL" sz="1600" b="1" dirty="0" smtClean="0">
                <a:solidFill>
                  <a:srgbClr val="000000"/>
                </a:solidFill>
              </a:rPr>
            </a:br>
            <a:endParaRPr lang="pl-PL" sz="1600" b="1" dirty="0">
              <a:solidFill>
                <a:srgbClr val="000000"/>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Zwiększenie dostępu do usług społecznych i zdrowotnych – Zintegrowane Inwestycje Terytorialne</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smtClean="0">
                <a:solidFill>
                  <a:schemeClr val="tx1"/>
                </a:solidFill>
              </a:rPr>
              <a:t>Cel szczegółowy konkursów:</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Zwiększenie dostępności usług społecznych, w szczególności usług środowiskowych, opiekuńczych oraz usług wsparcia rodziny i pieczy zastępczej dla osób zagrożonych ubóstwem lub wykluczeniem społecznym</a:t>
            </a:r>
            <a:endParaRPr lang="pl-PL" sz="2200"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smtClean="0">
                <a:solidFill>
                  <a:schemeClr val="tx1"/>
                </a:solidFill>
              </a:rPr>
              <a:t>Kwota dofinansowania na konkursy:</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9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smtClean="0">
                <a:solidFill>
                  <a:schemeClr val="tx1"/>
                </a:solidFill>
              </a:rPr>
              <a:t>5 725 254,89 zł</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Konkurs nr 53 – 1 908 418,30 zł</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solidFill>
              </a:rPr>
              <a:t>Konkurs nr </a:t>
            </a:r>
            <a:r>
              <a:rPr lang="pl-PL" sz="2200" dirty="0" smtClean="0">
                <a:solidFill>
                  <a:schemeClr val="tx1"/>
                </a:solidFill>
              </a:rPr>
              <a:t>54 </a:t>
            </a:r>
            <a:r>
              <a:rPr lang="pl-PL" sz="2200" dirty="0">
                <a:solidFill>
                  <a:schemeClr val="tx1"/>
                </a:solidFill>
              </a:rPr>
              <a:t>– </a:t>
            </a:r>
            <a:r>
              <a:rPr lang="pl-PL" sz="2200" dirty="0" smtClean="0">
                <a:solidFill>
                  <a:schemeClr val="tx1"/>
                </a:solidFill>
              </a:rPr>
              <a:t>3 816 836,59 </a:t>
            </a:r>
            <a:r>
              <a:rPr lang="pl-PL" sz="2200" dirty="0">
                <a:solidFill>
                  <a:schemeClr val="tx1"/>
                </a:solidFill>
              </a:rPr>
              <a:t>zł</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solidFill>
            </a:endParaRPr>
          </a:p>
        </p:txBody>
      </p:sp>
    </p:spTree>
    <p:extLst>
      <p:ext uri="{BB962C8B-B14F-4D97-AF65-F5344CB8AC3E}">
        <p14:creationId xmlns:p14="http://schemas.microsoft.com/office/powerpoint/2010/main" val="399087129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49215" y="332656"/>
            <a:ext cx="8517578" cy="554461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marL="342900" indent="-342900" algn="ctr"/>
            <a:r>
              <a:rPr lang="pl-PL" sz="2400" b="1" dirty="0" smtClean="0">
                <a:solidFill>
                  <a:schemeClr val="tx1">
                    <a:lumMod val="95000"/>
                    <a:lumOff val="5000"/>
                  </a:schemeClr>
                </a:solidFill>
              </a:rPr>
              <a:t>Specyficzne </a:t>
            </a:r>
            <a:r>
              <a:rPr lang="pl-PL" sz="2400" b="1" dirty="0">
                <a:solidFill>
                  <a:schemeClr val="tx1">
                    <a:lumMod val="95000"/>
                    <a:lumOff val="5000"/>
                  </a:schemeClr>
                </a:solidFill>
              </a:rPr>
              <a:t>kryteria </a:t>
            </a:r>
            <a:r>
              <a:rPr lang="pl-PL" sz="2400" b="1" dirty="0" smtClean="0">
                <a:solidFill>
                  <a:schemeClr val="tx1">
                    <a:lumMod val="95000"/>
                    <a:lumOff val="5000"/>
                  </a:schemeClr>
                </a:solidFill>
              </a:rPr>
              <a:t>dostępu c.d.</a:t>
            </a:r>
          </a:p>
          <a:p>
            <a:pPr marL="342900" indent="-342900" algn="ctr"/>
            <a:endParaRPr lang="pl-PL" sz="1600" b="1" dirty="0">
              <a:solidFill>
                <a:schemeClr val="tx1">
                  <a:lumMod val="95000"/>
                  <a:lumOff val="5000"/>
                </a:schemeClr>
              </a:solidFill>
            </a:endParaRPr>
          </a:p>
          <a:p>
            <a:pPr marL="457200" indent="-457200" algn="just">
              <a:spcAft>
                <a:spcPts val="600"/>
              </a:spcAft>
              <a:buFont typeface="+mj-lt"/>
              <a:buAutoNum type="arabicPeriod" startAt="5"/>
            </a:pPr>
            <a:r>
              <a:rPr lang="pl-PL" sz="2000" dirty="0"/>
              <a:t>W przypadku realizacji wsparcia w formie usług opiekuńczych i/lub asystenckich Beneficjent na etapie rekrutacji będzie preferował osoby z niepełnosprawnościami i/lub osoby potrzebujące wsparcia w codziennym funkcjonowaniu, których dochód nie przekracza 150% właściwego kryterium dochodowego (na osobę samotnie gospodarującą lub na osobę w rodzinie), o którym mowa w ustawie z dnia 12 marca 2004 r. o pomocy </a:t>
            </a:r>
            <a:r>
              <a:rPr lang="pl-PL" sz="2000" dirty="0" smtClean="0"/>
              <a:t>społecznej.</a:t>
            </a:r>
          </a:p>
          <a:p>
            <a:pPr marL="457200" indent="-457200" algn="just">
              <a:spcAft>
                <a:spcPts val="600"/>
              </a:spcAft>
              <a:buFont typeface="+mj-lt"/>
              <a:buAutoNum type="arabicPeriod" startAt="5"/>
            </a:pPr>
            <a:r>
              <a:rPr lang="pl-PL" sz="2000" dirty="0"/>
              <a:t>Projekt przewiduje częściową odpłatność uczestników, których dochód przekracza 150% kryterium dochodowego pomocy społecznej, za wszystkie realizowane w ramach projektu </a:t>
            </a:r>
            <a:r>
              <a:rPr lang="pl-PL" sz="2000" dirty="0" smtClean="0"/>
              <a:t>usługi.</a:t>
            </a:r>
          </a:p>
          <a:p>
            <a:pPr marL="457200" indent="-457200" algn="just">
              <a:spcAft>
                <a:spcPts val="600"/>
              </a:spcAft>
              <a:buFont typeface="+mj-lt"/>
              <a:buAutoNum type="arabicPeriod" startAt="5"/>
            </a:pPr>
            <a:r>
              <a:rPr lang="pl-PL" sz="2000" dirty="0"/>
              <a:t>W przypadku realizacji wsparcia w formie usług opiekuńczych lub świadczenia usług w mieszkaniach chronionych i/lub wspomaganych projekt zakłada tworzenie nowych miejsc świadczenia ww. usług wyłącznie poza systemem opieki instytucjonalnej.</a:t>
            </a:r>
            <a:endParaRPr lang="pl-PL" sz="2000" dirty="0" smtClean="0">
              <a:solidFill>
                <a:schemeClr val="tx1"/>
              </a:solidFill>
            </a:endParaRPr>
          </a:p>
        </p:txBody>
      </p:sp>
      <p:sp>
        <p:nvSpPr>
          <p:cNvPr id="23556" name="Rectangle 4"/>
          <p:cNvSpPr>
            <a:spLocks noChangeArrowheads="1"/>
          </p:cNvSpPr>
          <p:nvPr/>
        </p:nvSpPr>
        <p:spPr bwMode="auto">
          <a:xfrm>
            <a:off x="755576" y="3377316"/>
            <a:ext cx="7704856" cy="738640"/>
          </a:xfrm>
          <a:prstGeom prst="rect">
            <a:avLst/>
          </a:prstGeom>
          <a:noFill/>
          <a:ln w="9525">
            <a:noFill/>
            <a:miter lim="800000"/>
            <a:headEnd/>
            <a:tailEnd/>
          </a:ln>
          <a:effectLst/>
        </p:spPr>
        <p:txBody>
          <a:bodyPr vert="horz" wrap="square" lIns="457056" tIns="38088" rIns="91440" bIns="38088"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pl-PL" sz="1600" b="0" i="0" u="none" strike="noStrike" cap="none" normalizeH="0" baseline="0" dirty="0" smtClean="0">
              <a:ln>
                <a:noFill/>
              </a:ln>
              <a:solidFill>
                <a:schemeClr val="tx1"/>
              </a:solidFill>
              <a:effectLs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0" i="0" u="none" strike="noStrike" cap="none" normalizeH="0" baseline="0" dirty="0" smtClean="0">
                <a:ln>
                  <a:noFill/>
                </a:ln>
                <a:solidFill>
                  <a:schemeClr val="tx1"/>
                </a:solidFill>
                <a:effectLst/>
                <a:latin typeface="Arial" pitchFamily="34" charset="0"/>
              </a:rPr>
              <a:t/>
            </a:r>
            <a:br>
              <a:rPr kumimoji="0" lang="pl-PL" sz="9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969035946"/>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49215" y="332656"/>
            <a:ext cx="8517578" cy="554461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marL="342900" indent="-342900" algn="ctr"/>
            <a:r>
              <a:rPr lang="pl-PL" sz="2400" b="1" dirty="0" smtClean="0">
                <a:solidFill>
                  <a:schemeClr val="tx1">
                    <a:lumMod val="95000"/>
                    <a:lumOff val="5000"/>
                  </a:schemeClr>
                </a:solidFill>
              </a:rPr>
              <a:t>Specyficzne </a:t>
            </a:r>
            <a:r>
              <a:rPr lang="pl-PL" sz="2400" b="1" dirty="0">
                <a:solidFill>
                  <a:schemeClr val="tx1">
                    <a:lumMod val="95000"/>
                    <a:lumOff val="5000"/>
                  </a:schemeClr>
                </a:solidFill>
              </a:rPr>
              <a:t>kryteria </a:t>
            </a:r>
            <a:r>
              <a:rPr lang="pl-PL" sz="2400" b="1" dirty="0" smtClean="0">
                <a:solidFill>
                  <a:schemeClr val="tx1">
                    <a:lumMod val="95000"/>
                    <a:lumOff val="5000"/>
                  </a:schemeClr>
                </a:solidFill>
              </a:rPr>
              <a:t>dostępu c.d.</a:t>
            </a:r>
          </a:p>
          <a:p>
            <a:pPr marL="342900" indent="-342900" algn="ctr"/>
            <a:endParaRPr lang="pl-PL" sz="1600" b="1" dirty="0">
              <a:solidFill>
                <a:schemeClr val="tx1">
                  <a:lumMod val="95000"/>
                  <a:lumOff val="5000"/>
                </a:schemeClr>
              </a:solidFill>
            </a:endParaRPr>
          </a:p>
          <a:p>
            <a:pPr marL="457200" indent="-457200" algn="just">
              <a:spcAft>
                <a:spcPts val="600"/>
              </a:spcAft>
              <a:buFont typeface="+mj-lt"/>
              <a:buAutoNum type="arabicPeriod" startAt="8"/>
            </a:pPr>
            <a:r>
              <a:rPr lang="pl-PL" sz="2000" dirty="0"/>
              <a:t>Wsparcie dla mieszkań chronionych i mieszkań wspomaganych polega na tworzeniu miejsc w nowo tworzonych lub istniejących mieszkaniach chronionych lub mieszkaniach wspomaganych</a:t>
            </a:r>
            <a:r>
              <a:rPr lang="pl-PL" sz="2000" dirty="0" smtClean="0"/>
              <a:t>.</a:t>
            </a:r>
          </a:p>
          <a:p>
            <a:pPr marL="457200" indent="-457200" algn="just">
              <a:spcAft>
                <a:spcPts val="600"/>
              </a:spcAft>
              <a:buFont typeface="+mj-lt"/>
              <a:buAutoNum type="arabicPeriod" startAt="8"/>
            </a:pPr>
            <a:r>
              <a:rPr lang="pl-PL" sz="2000" dirty="0"/>
              <a:t>Beneficjent na etapie rekrutacji preferuje wszystkie z niżej wymienionych grup:</a:t>
            </a:r>
            <a:endParaRPr lang="pl-PL" sz="2000" dirty="0" smtClean="0"/>
          </a:p>
          <a:p>
            <a:pPr marL="285750" lvl="0" indent="-285750" fontAlgn="auto">
              <a:buFont typeface="Arial" panose="020B0604020202020204" pitchFamily="34" charset="0"/>
              <a:buChar char="•"/>
            </a:pPr>
            <a:r>
              <a:rPr lang="pl-PL" dirty="0" smtClean="0"/>
              <a:t>osoby </a:t>
            </a:r>
            <a:r>
              <a:rPr lang="pl-PL" dirty="0"/>
              <a:t>doświadczające wielokrotnego wykluczenia,</a:t>
            </a:r>
          </a:p>
          <a:p>
            <a:pPr marL="285750" lvl="0" indent="-285750" fontAlgn="auto">
              <a:buFont typeface="Arial" panose="020B0604020202020204" pitchFamily="34" charset="0"/>
              <a:buChar char="•"/>
            </a:pPr>
            <a:r>
              <a:rPr lang="pl-PL" dirty="0"/>
              <a:t>osoby o znacznym lub umiarkowanym stopniu niepełnosprawności, </a:t>
            </a:r>
          </a:p>
          <a:p>
            <a:pPr marL="285750" lvl="0" indent="-285750" fontAlgn="auto">
              <a:buFont typeface="Arial" panose="020B0604020202020204" pitchFamily="34" charset="0"/>
              <a:buChar char="•"/>
            </a:pPr>
            <a:r>
              <a:rPr lang="pl-PL" dirty="0"/>
              <a:t>osoby z niepełnosprawnością sprzężoną oraz osoby z zaburzeniami psychicznymi, w tym osoby z niepełnosprawnością intelektualną i osoby z całościowymi zaburzeniami rozwojowymi (w rozumieniu zgodnym z Międzynarodową Klasyfikacją Chorób i Problemów Zdrowotnych),</a:t>
            </a:r>
          </a:p>
          <a:p>
            <a:pPr marL="285750" lvl="0" indent="-285750" fontAlgn="auto">
              <a:buFont typeface="Arial" panose="020B0604020202020204" pitchFamily="34" charset="0"/>
              <a:buChar char="•"/>
            </a:pPr>
            <a:r>
              <a:rPr lang="pl-PL" dirty="0"/>
              <a:t> osoby korzystające z PO PŻ (a zakres wsparcia dla tych osób lub rodzin nie będzie powielał działań, które dana osoba lub rodzina otrzymała lub otrzymuje z PO PŻ w ramach działań towarzyszących, o których mowa w PO PŻ</a:t>
            </a:r>
            <a:r>
              <a:rPr lang="pl-PL" dirty="0" smtClean="0"/>
              <a:t>).</a:t>
            </a:r>
            <a:endParaRPr lang="pl-PL" dirty="0"/>
          </a:p>
        </p:txBody>
      </p:sp>
      <p:sp>
        <p:nvSpPr>
          <p:cNvPr id="23556" name="Rectangle 4"/>
          <p:cNvSpPr>
            <a:spLocks noChangeArrowheads="1"/>
          </p:cNvSpPr>
          <p:nvPr/>
        </p:nvSpPr>
        <p:spPr bwMode="auto">
          <a:xfrm>
            <a:off x="755576" y="3377316"/>
            <a:ext cx="7704856" cy="738640"/>
          </a:xfrm>
          <a:prstGeom prst="rect">
            <a:avLst/>
          </a:prstGeom>
          <a:noFill/>
          <a:ln w="9525">
            <a:noFill/>
            <a:miter lim="800000"/>
            <a:headEnd/>
            <a:tailEnd/>
          </a:ln>
          <a:effectLst/>
        </p:spPr>
        <p:txBody>
          <a:bodyPr vert="horz" wrap="square" lIns="457056" tIns="38088" rIns="91440" bIns="38088"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pl-PL" sz="1600" b="0" i="0" u="none" strike="noStrike" cap="none" normalizeH="0" baseline="0" dirty="0" smtClean="0">
              <a:ln>
                <a:noFill/>
              </a:ln>
              <a:solidFill>
                <a:schemeClr val="tx1"/>
              </a:solidFill>
              <a:effectLs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0" i="0" u="none" strike="noStrike" cap="none" normalizeH="0" baseline="0" dirty="0" smtClean="0">
                <a:ln>
                  <a:noFill/>
                </a:ln>
                <a:solidFill>
                  <a:schemeClr val="tx1"/>
                </a:solidFill>
                <a:effectLst/>
                <a:latin typeface="Arial" pitchFamily="34" charset="0"/>
              </a:rPr>
              <a:t/>
            </a:r>
            <a:br>
              <a:rPr kumimoji="0" lang="pl-PL" sz="9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75894718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49215" y="476672"/>
            <a:ext cx="8517578" cy="536101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marL="342900" indent="-342900" algn="ctr"/>
            <a:r>
              <a:rPr lang="pl-PL" sz="2400" b="1" dirty="0" smtClean="0">
                <a:solidFill>
                  <a:schemeClr val="tx1">
                    <a:lumMod val="95000"/>
                    <a:lumOff val="5000"/>
                  </a:schemeClr>
                </a:solidFill>
              </a:rPr>
              <a:t>Specyficzne </a:t>
            </a:r>
            <a:r>
              <a:rPr lang="pl-PL" sz="2400" b="1" dirty="0">
                <a:solidFill>
                  <a:schemeClr val="tx1">
                    <a:lumMod val="95000"/>
                    <a:lumOff val="5000"/>
                  </a:schemeClr>
                </a:solidFill>
              </a:rPr>
              <a:t>kryteria </a:t>
            </a:r>
            <a:r>
              <a:rPr lang="pl-PL" sz="2400" b="1" dirty="0" smtClean="0">
                <a:solidFill>
                  <a:schemeClr val="tx1">
                    <a:lumMod val="95000"/>
                    <a:lumOff val="5000"/>
                  </a:schemeClr>
                </a:solidFill>
              </a:rPr>
              <a:t>dostępu c.d.</a:t>
            </a:r>
          </a:p>
          <a:p>
            <a:pPr marL="342900" indent="-342900" algn="ctr"/>
            <a:endParaRPr lang="pl-PL" sz="1400" b="1" dirty="0" smtClean="0">
              <a:solidFill>
                <a:schemeClr val="tx1">
                  <a:lumMod val="95000"/>
                  <a:lumOff val="5000"/>
                </a:schemeClr>
              </a:solidFill>
            </a:endParaRPr>
          </a:p>
          <a:p>
            <a:pPr marL="457200" indent="-457200" algn="just">
              <a:spcAft>
                <a:spcPts val="600"/>
              </a:spcAft>
              <a:buFont typeface="+mj-lt"/>
              <a:buAutoNum type="arabicPeriod" startAt="10"/>
            </a:pPr>
            <a:r>
              <a:rPr lang="pl-PL" dirty="0"/>
              <a:t>W przypadku tworzenia w ramach projektu miejsc opieki dla osób potrzebujących wsparcia w codziennym funkcjonowaniu w nowo tworzonych lub istniejących ośrodkach zapewniających opiekę całodobową Wnioskodawca </a:t>
            </a:r>
            <a:r>
              <a:rPr lang="pl-PL" dirty="0" smtClean="0"/>
              <a:t>zapewnia </a:t>
            </a:r>
            <a:r>
              <a:rPr lang="pl-PL" dirty="0"/>
              <a:t>przestrzeganie standardów wynikających z  zapisów rozdziału 3 ustawy z dnia 12 marca 2004 r. o pomocy społecznej</a:t>
            </a:r>
            <a:r>
              <a:rPr lang="pl-PL" sz="2000" dirty="0" smtClean="0"/>
              <a:t>.</a:t>
            </a:r>
          </a:p>
          <a:p>
            <a:pPr marL="457200" indent="-457200" algn="just">
              <a:spcAft>
                <a:spcPts val="600"/>
              </a:spcAft>
              <a:buFont typeface="+mj-lt"/>
              <a:buAutoNum type="arabicPeriod" startAt="10"/>
            </a:pPr>
            <a:r>
              <a:rPr lang="pl-PL" dirty="0"/>
              <a:t>Projekt wynika z Lokalnego/Gminnego Programu Rewitalizacji gminy, na obszarze której zlokalizowana jest inwestycja infrastrukturalna realizowana w ramach projektu/przedsięwzięcia rewitalizacyjnego finansowanego ze środków EFRR w ramach Działania 6.5 Regionalnego Programu Operacyjnego Województwa </a:t>
            </a:r>
            <a:r>
              <a:rPr lang="pl-PL" dirty="0" smtClean="0"/>
              <a:t>Podkarpackiego na </a:t>
            </a:r>
            <a:r>
              <a:rPr lang="pl-PL" dirty="0"/>
              <a:t>lata 2014-2020, niezbędna do prawidłowej realizacji projektu finansowanego z </a:t>
            </a:r>
            <a:r>
              <a:rPr lang="pl-PL" dirty="0" smtClean="0"/>
              <a:t>EFS.</a:t>
            </a:r>
          </a:p>
          <a:p>
            <a:pPr marL="457200" indent="-457200" algn="just">
              <a:spcAft>
                <a:spcPts val="600"/>
              </a:spcAft>
              <a:buFont typeface="+mj-lt"/>
              <a:buAutoNum type="arabicPeriod" startAt="10"/>
            </a:pPr>
            <a:r>
              <a:rPr lang="pl-PL" dirty="0"/>
              <a:t>Średni koszt utworzenia jednego miejsca</a:t>
            </a:r>
            <a:r>
              <a:rPr lang="pl-PL" dirty="0" smtClean="0"/>
              <a:t>:</a:t>
            </a:r>
          </a:p>
          <a:p>
            <a:pPr marL="457200" lvl="0" indent="-457200" algn="just">
              <a:spcAft>
                <a:spcPts val="600"/>
              </a:spcAft>
              <a:buFont typeface="Arial" panose="020B0604020202020204" pitchFamily="34" charset="0"/>
              <a:buChar char="•"/>
            </a:pPr>
            <a:r>
              <a:rPr lang="pl-PL" dirty="0"/>
              <a:t>w Dziennym Domu Pomocy nie przekracza kwoty 8 400,00 zł</a:t>
            </a:r>
            <a:r>
              <a:rPr lang="pl-PL" dirty="0" smtClean="0"/>
              <a:t>,</a:t>
            </a:r>
          </a:p>
          <a:p>
            <a:pPr marL="457200" indent="-457200" algn="just">
              <a:spcAft>
                <a:spcPts val="600"/>
              </a:spcAft>
              <a:buFont typeface="Arial" panose="020B0604020202020204" pitchFamily="34" charset="0"/>
              <a:buChar char="•"/>
            </a:pPr>
            <a:r>
              <a:rPr lang="pl-PL" dirty="0"/>
              <a:t>w Klubie Seniora nie przekracza kwoty 3 700 zł</a:t>
            </a:r>
            <a:r>
              <a:rPr lang="pl-PL" dirty="0" smtClean="0"/>
              <a:t>.</a:t>
            </a:r>
            <a:endParaRPr lang="pl-PL" sz="2000" dirty="0"/>
          </a:p>
        </p:txBody>
      </p:sp>
      <p:sp>
        <p:nvSpPr>
          <p:cNvPr id="23556" name="Rectangle 4"/>
          <p:cNvSpPr>
            <a:spLocks noChangeArrowheads="1"/>
          </p:cNvSpPr>
          <p:nvPr/>
        </p:nvSpPr>
        <p:spPr bwMode="auto">
          <a:xfrm>
            <a:off x="755576" y="3377316"/>
            <a:ext cx="7704856" cy="738640"/>
          </a:xfrm>
          <a:prstGeom prst="rect">
            <a:avLst/>
          </a:prstGeom>
          <a:noFill/>
          <a:ln w="9525">
            <a:noFill/>
            <a:miter lim="800000"/>
            <a:headEnd/>
            <a:tailEnd/>
          </a:ln>
          <a:effectLst/>
        </p:spPr>
        <p:txBody>
          <a:bodyPr vert="horz" wrap="square" lIns="457056" tIns="38088" rIns="91440" bIns="38088"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pl-PL" sz="1600" b="0" i="0" u="none" strike="noStrike" cap="none" normalizeH="0" baseline="0" dirty="0" smtClean="0">
              <a:ln>
                <a:noFill/>
              </a:ln>
              <a:solidFill>
                <a:schemeClr val="tx1"/>
              </a:solidFill>
              <a:effectLs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0" i="0" u="none" strike="noStrike" cap="none" normalizeH="0" baseline="0" dirty="0" smtClean="0">
                <a:ln>
                  <a:noFill/>
                </a:ln>
                <a:solidFill>
                  <a:schemeClr val="tx1"/>
                </a:solidFill>
                <a:effectLst/>
                <a:latin typeface="Arial" pitchFamily="34" charset="0"/>
              </a:rPr>
              <a:t/>
            </a:r>
            <a:br>
              <a:rPr kumimoji="0" lang="pl-PL" sz="9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22612301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548680"/>
            <a:ext cx="8316416" cy="587117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lumMod val="95000"/>
                  <a:lumOff val="5000"/>
                </a:schemeClr>
              </a:solidFill>
            </a:endParaRPr>
          </a:p>
          <a:p>
            <a:pPr algn="ctr"/>
            <a:r>
              <a:rPr lang="pl-PL" sz="2400" b="1" dirty="0" smtClean="0">
                <a:solidFill>
                  <a:schemeClr val="tx1"/>
                </a:solidFill>
              </a:rPr>
              <a:t>Kryteria ogólne merytoryczne horyzontalne</a:t>
            </a:r>
          </a:p>
          <a:p>
            <a:pPr algn="ctr"/>
            <a:endParaRPr lang="pl-PL" sz="2000" b="1" dirty="0">
              <a:solidFill>
                <a:schemeClr val="tx1"/>
              </a:solidFill>
            </a:endParaRPr>
          </a:p>
          <a:p>
            <a:pPr marL="269875" lvl="1" indent="-269875" algn="just" fontAlgn="auto">
              <a:spcAft>
                <a:spcPts val="600"/>
              </a:spcAft>
              <a:buFont typeface="Arial" pitchFamily="34" charset="0"/>
              <a:buChar char="•"/>
            </a:pPr>
            <a:r>
              <a:rPr lang="pl-PL" dirty="0">
                <a:solidFill>
                  <a:schemeClr val="tx1"/>
                </a:solidFill>
              </a:rPr>
              <a:t>Projekt jest zgodny z właściwymi politykami i zasadami unijnymi </a:t>
            </a:r>
            <a:r>
              <a:rPr lang="pl-PL" dirty="0" smtClean="0">
                <a:solidFill>
                  <a:schemeClr val="tx1"/>
                </a:solidFill>
              </a:rPr>
              <a:t>(</a:t>
            </a:r>
            <a:r>
              <a:rPr lang="pl-PL" dirty="0">
                <a:solidFill>
                  <a:schemeClr val="tx1"/>
                </a:solidFill>
              </a:rPr>
              <a:t>w tym: zasadą równości szans kobiet i mężczyzn - w oparciu o standard minimum, zasadą równości szans i niedyskryminacji w tym dostępności dla osób </a:t>
            </a:r>
            <a:r>
              <a:rPr lang="pl-PL" dirty="0" smtClean="0">
                <a:solidFill>
                  <a:schemeClr val="tx1"/>
                </a:solidFill>
              </a:rPr>
              <a:t>z niepełnosprawnościami </a:t>
            </a:r>
            <a:r>
              <a:rPr lang="pl-PL" dirty="0">
                <a:solidFill>
                  <a:schemeClr val="tx1"/>
                </a:solidFill>
              </a:rPr>
              <a:t>i zasadą zrównoważonego rozwoju) oraz prawodawstwem unijnym.</a:t>
            </a:r>
          </a:p>
          <a:p>
            <a:pPr marL="269875" lvl="1" indent="-269875" algn="just" fontAlgn="auto">
              <a:spcAft>
                <a:spcPts val="600"/>
              </a:spcAft>
              <a:buFont typeface="Arial" pitchFamily="34" charset="0"/>
              <a:buChar char="•"/>
            </a:pPr>
            <a:r>
              <a:rPr lang="pl-PL" dirty="0">
                <a:solidFill>
                  <a:schemeClr val="tx1"/>
                </a:solidFill>
              </a:rPr>
              <a:t>Nie stwierdzono w Projekcie niezgodności z prawodawstwem krajowym, </a:t>
            </a:r>
            <a:r>
              <a:rPr lang="pl-PL" dirty="0" smtClean="0">
                <a:solidFill>
                  <a:schemeClr val="tx1"/>
                </a:solidFill>
              </a:rPr>
              <a:t>w tym </a:t>
            </a:r>
            <a:r>
              <a:rPr lang="pl-PL" dirty="0">
                <a:solidFill>
                  <a:schemeClr val="tx1"/>
                </a:solidFill>
              </a:rPr>
              <a:t>przepisami dotyczącymi pomocy publicznej</a:t>
            </a:r>
            <a:r>
              <a:rPr lang="pl-PL" dirty="0" smtClean="0">
                <a:solidFill>
                  <a:schemeClr val="tx1"/>
                </a:solidFill>
              </a:rPr>
              <a:t>.</a:t>
            </a:r>
          </a:p>
          <a:p>
            <a:pPr marL="269875" lvl="1" indent="-269875" algn="just" fontAlgn="auto">
              <a:spcAft>
                <a:spcPts val="600"/>
              </a:spcAft>
              <a:buFont typeface="Arial" pitchFamily="34" charset="0"/>
              <a:buChar char="•"/>
            </a:pPr>
            <a:r>
              <a:rPr lang="pl-PL" dirty="0">
                <a:solidFill>
                  <a:schemeClr val="tx1"/>
                </a:solidFill>
              </a:rPr>
              <a:t>Projekt jest zgodny z RPO WP 2014-2020, SZOOP RPO WP 2014-2020 </a:t>
            </a:r>
            <a:r>
              <a:rPr lang="pl-PL" dirty="0" smtClean="0">
                <a:solidFill>
                  <a:schemeClr val="tx1"/>
                </a:solidFill>
              </a:rPr>
              <a:t>i wytycznymi </a:t>
            </a:r>
            <a:r>
              <a:rPr lang="pl-PL" dirty="0">
                <a:solidFill>
                  <a:schemeClr val="tx1"/>
                </a:solidFill>
              </a:rPr>
              <a:t>ministra właściwego ds. rozwoju regionalnego</a:t>
            </a:r>
            <a:r>
              <a:rPr lang="pl-PL" dirty="0" smtClean="0">
                <a:solidFill>
                  <a:schemeClr val="tx1"/>
                </a:solidFill>
              </a:rPr>
              <a:t>.</a:t>
            </a:r>
          </a:p>
          <a:p>
            <a:pPr marL="269875" lvl="1" indent="-269875" algn="just" fontAlgn="auto">
              <a:spcAft>
                <a:spcPts val="600"/>
              </a:spcAft>
              <a:buFont typeface="Arial" pitchFamily="34" charset="0"/>
              <a:buChar char="•"/>
            </a:pPr>
            <a:r>
              <a:rPr lang="pl-PL" dirty="0" smtClean="0">
                <a:solidFill>
                  <a:schemeClr val="tx1"/>
                </a:solidFill>
              </a:rPr>
              <a:t>Projekt </a:t>
            </a:r>
            <a:r>
              <a:rPr lang="pl-PL" dirty="0">
                <a:solidFill>
                  <a:schemeClr val="tx1"/>
                </a:solidFill>
              </a:rPr>
              <a:t>skierowany jest do grup docelowych pochodzących z obszaru województwa podkarpackiego.</a:t>
            </a:r>
          </a:p>
          <a:p>
            <a:pPr marL="342900" indent="-342900" algn="just"/>
            <a:endParaRPr lang="pl-PL" sz="1600" b="1" dirty="0">
              <a:solidFill>
                <a:schemeClr val="tx1"/>
              </a:solidFill>
            </a:endParaRPr>
          </a:p>
          <a:p>
            <a:pPr marL="0" lvl="4" indent="0" algn="just"/>
            <a:endParaRPr lang="pl-PL" sz="1600" b="1" dirty="0">
              <a:solidFill>
                <a:srgbClr val="FF0000"/>
              </a:solidFill>
            </a:endParaRPr>
          </a:p>
          <a:p>
            <a:pPr marL="0" lvl="4" indent="0" algn="just"/>
            <a:endParaRPr lang="pl-PL" sz="1600" dirty="0" smtClean="0">
              <a:solidFill>
                <a:schemeClr val="tx1">
                  <a:lumMod val="95000"/>
                  <a:lumOff val="5000"/>
                </a:schemeClr>
              </a:solidFill>
              <a:ea typeface="Times New Roman" pitchFamily="18" charset="0"/>
            </a:endParaRPr>
          </a:p>
          <a:p>
            <a:pPr marL="0" lvl="4" indent="0" algn="just"/>
            <a:endParaRPr lang="pl-PL" sz="1600" dirty="0" smtClean="0">
              <a:solidFill>
                <a:schemeClr val="tx1">
                  <a:lumMod val="95000"/>
                  <a:lumOff val="5000"/>
                </a:schemeClr>
              </a:solidFill>
              <a:ea typeface="Times New Roman" pitchFamily="18" charset="0"/>
            </a:endParaRPr>
          </a:p>
          <a:p>
            <a:pPr algn="just"/>
            <a:endParaRPr lang="pl-PL" sz="1600" b="1" u="sng" dirty="0" smtClean="0">
              <a:solidFill>
                <a:schemeClr val="tx1">
                  <a:lumMod val="95000"/>
                  <a:lumOff val="5000"/>
                </a:schemeClr>
              </a:solidFill>
            </a:endParaRPr>
          </a:p>
          <a:p>
            <a:pPr algn="just"/>
            <a:endParaRPr lang="pl-PL" sz="1600" b="1" u="sng" dirty="0" smtClean="0">
              <a:solidFill>
                <a:schemeClr val="tx1">
                  <a:lumMod val="95000"/>
                  <a:lumOff val="5000"/>
                </a:schemeClr>
              </a:solidFill>
            </a:endParaRPr>
          </a:p>
          <a:p>
            <a:pPr algn="just"/>
            <a:endParaRPr lang="pl-PL" sz="1600" b="1" u="sng" dirty="0">
              <a:solidFill>
                <a:schemeClr val="tx1">
                  <a:lumMod val="95000"/>
                  <a:lumOff val="5000"/>
                </a:schemeClr>
              </a:solidFill>
            </a:endParaRPr>
          </a:p>
        </p:txBody>
      </p:sp>
    </p:spTree>
    <p:extLst>
      <p:ext uri="{BB962C8B-B14F-4D97-AF65-F5344CB8AC3E}">
        <p14:creationId xmlns:p14="http://schemas.microsoft.com/office/powerpoint/2010/main" val="2111718173"/>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215516" y="188640"/>
            <a:ext cx="8712968" cy="652534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spcAft>
                <a:spcPts val="1800"/>
              </a:spcAft>
            </a:pPr>
            <a:r>
              <a:rPr lang="pl-PL" sz="2400" b="1" dirty="0">
                <a:solidFill>
                  <a:schemeClr val="tx1"/>
                </a:solidFill>
              </a:rPr>
              <a:t>Kryteria ogólne </a:t>
            </a:r>
            <a:r>
              <a:rPr lang="pl-PL" sz="2400" b="1" dirty="0" smtClean="0">
                <a:solidFill>
                  <a:schemeClr val="tx1"/>
                </a:solidFill>
              </a:rPr>
              <a:t>merytoryczne punktowe</a:t>
            </a:r>
            <a:br>
              <a:rPr lang="pl-PL" sz="2400" b="1" dirty="0" smtClean="0">
                <a:solidFill>
                  <a:schemeClr val="tx1"/>
                </a:solidFill>
              </a:rPr>
            </a:br>
            <a:r>
              <a:rPr lang="pl-PL" sz="2400" b="1" dirty="0" smtClean="0">
                <a:solidFill>
                  <a:schemeClr val="tx1"/>
                </a:solidFill>
              </a:rPr>
              <a:t>dla projektów ZIT ROF</a:t>
            </a:r>
            <a:endParaRPr lang="pl-PL" sz="2400" b="1" dirty="0">
              <a:solidFill>
                <a:schemeClr val="tx1"/>
              </a:solidFill>
            </a:endParaRPr>
          </a:p>
          <a:p>
            <a:pPr marL="285750" indent="-285750" algn="just" fontAlgn="auto">
              <a:spcAft>
                <a:spcPts val="600"/>
              </a:spcAft>
              <a:buFont typeface="Arial" panose="020B0604020202020204" pitchFamily="34" charset="0"/>
              <a:buChar char="•"/>
            </a:pPr>
            <a:r>
              <a:rPr lang="pl-PL" dirty="0">
                <a:solidFill>
                  <a:schemeClr val="tx1"/>
                </a:solidFill>
              </a:rPr>
              <a:t>Zgodność projektu z właściwym celem szczegółowym/celami szczegółowymi RPO WP 2014-2020, w tym planowane do osiągnięcia rezultaty (adekwatność doboru, założona wartość docelowa oraz rzetelność sposobu pomiaru</a:t>
            </a:r>
            <a:r>
              <a:rPr lang="pl-PL" dirty="0" smtClean="0">
                <a:solidFill>
                  <a:schemeClr val="tx1"/>
                </a:solidFill>
              </a:rPr>
              <a:t>).</a:t>
            </a:r>
          </a:p>
          <a:p>
            <a:pPr marL="285750" indent="-285750" algn="just" fontAlgn="auto">
              <a:spcAft>
                <a:spcPts val="600"/>
              </a:spcAft>
              <a:buFont typeface="Arial" panose="020B0604020202020204" pitchFamily="34" charset="0"/>
              <a:buChar char="•"/>
            </a:pPr>
            <a:r>
              <a:rPr lang="pl-PL" dirty="0">
                <a:solidFill>
                  <a:schemeClr val="tx1"/>
                </a:solidFill>
              </a:rPr>
              <a:t>Zasadność realizacji projektu w kontekście problemów grupy docelowej, które ma rozwiązać lub złagodzić jego realizacja</a:t>
            </a:r>
            <a:r>
              <a:rPr lang="pl-PL" dirty="0" smtClean="0">
                <a:solidFill>
                  <a:schemeClr val="tx1"/>
                </a:solidFill>
              </a:rPr>
              <a:t>.</a:t>
            </a:r>
          </a:p>
          <a:p>
            <a:pPr marL="285750" indent="-285750" algn="just" fontAlgn="auto">
              <a:spcAft>
                <a:spcPts val="600"/>
              </a:spcAft>
              <a:buFont typeface="Arial" panose="020B0604020202020204" pitchFamily="34" charset="0"/>
              <a:buChar char="•"/>
            </a:pPr>
            <a:r>
              <a:rPr lang="pl-PL" dirty="0">
                <a:solidFill>
                  <a:schemeClr val="tx1"/>
                </a:solidFill>
              </a:rPr>
              <a:t>Trafność doboru instrumentów realizacji projektu w kontekście wskazanych problemów grupy docelowej oraz zaplanowanych do osiągnięcia rezultatów projektu</a:t>
            </a:r>
            <a:r>
              <a:rPr lang="pl-PL" dirty="0" smtClean="0">
                <a:solidFill>
                  <a:schemeClr val="tx1"/>
                </a:solidFill>
              </a:rPr>
              <a:t>.</a:t>
            </a:r>
          </a:p>
          <a:p>
            <a:pPr marL="285750" indent="-285750" algn="just" fontAlgn="auto">
              <a:spcAft>
                <a:spcPts val="600"/>
              </a:spcAft>
              <a:buFont typeface="Arial" panose="020B0604020202020204" pitchFamily="34" charset="0"/>
              <a:buChar char="•"/>
            </a:pPr>
            <a:r>
              <a:rPr lang="pl-PL" dirty="0">
                <a:solidFill>
                  <a:schemeClr val="tx1"/>
                </a:solidFill>
              </a:rPr>
              <a:t>Adekwatność potencjału i doświadczenia Wnioskodawcy i ew. partnerów do skali i zakresu zaplanowanych w projekcie działań w tym również potencjału do zarządzania projektem oraz doświadczenia Wnioskodawcy </a:t>
            </a:r>
            <a:r>
              <a:rPr lang="pl-PL" dirty="0" smtClean="0">
                <a:solidFill>
                  <a:schemeClr val="tx1"/>
                </a:solidFill>
              </a:rPr>
              <a:t>i </a:t>
            </a:r>
            <a:r>
              <a:rPr lang="pl-PL" dirty="0">
                <a:solidFill>
                  <a:schemeClr val="tx1"/>
                </a:solidFill>
              </a:rPr>
              <a:t>ew. partnerów </a:t>
            </a:r>
            <a:r>
              <a:rPr lang="pl-PL" dirty="0" smtClean="0">
                <a:solidFill>
                  <a:schemeClr val="tx1"/>
                </a:solidFill>
              </a:rPr>
              <a:t>w realizacji </a:t>
            </a:r>
            <a:r>
              <a:rPr lang="pl-PL" dirty="0">
                <a:solidFill>
                  <a:schemeClr val="tx1"/>
                </a:solidFill>
              </a:rPr>
              <a:t>przedsięwzięć:</a:t>
            </a:r>
          </a:p>
          <a:p>
            <a:pPr lvl="1" algn="just" fontAlgn="auto">
              <a:spcAft>
                <a:spcPts val="600"/>
              </a:spcAft>
            </a:pPr>
            <a:r>
              <a:rPr lang="pl-PL" dirty="0" smtClean="0">
                <a:solidFill>
                  <a:schemeClr val="tx1"/>
                </a:solidFill>
              </a:rPr>
              <a:t>1</a:t>
            </a:r>
            <a:r>
              <a:rPr lang="pl-PL" dirty="0">
                <a:solidFill>
                  <a:schemeClr val="tx1"/>
                </a:solidFill>
              </a:rPr>
              <a:t>.	</a:t>
            </a:r>
            <a:r>
              <a:rPr lang="pl-PL" dirty="0"/>
              <a:t> w obszarze merytorycznym, w którym udzielane będzie wsparcie przewidziane w ramach projektu</a:t>
            </a:r>
            <a:r>
              <a:rPr lang="pl-PL" dirty="0" smtClean="0">
                <a:solidFill>
                  <a:schemeClr val="tx1"/>
                </a:solidFill>
              </a:rPr>
              <a:t>,</a:t>
            </a:r>
            <a:endParaRPr lang="pl-PL" dirty="0">
              <a:solidFill>
                <a:schemeClr val="tx1"/>
              </a:solidFill>
            </a:endParaRPr>
          </a:p>
          <a:p>
            <a:pPr lvl="1" algn="just" fontAlgn="auto">
              <a:spcAft>
                <a:spcPts val="600"/>
              </a:spcAft>
            </a:pPr>
            <a:r>
              <a:rPr lang="pl-PL" dirty="0">
                <a:solidFill>
                  <a:schemeClr val="tx1"/>
                </a:solidFill>
              </a:rPr>
              <a:t>2.	na rzecz grupy docelowej, do której skierowany będzie projekt oraz</a:t>
            </a:r>
          </a:p>
          <a:p>
            <a:pPr lvl="1" algn="just" fontAlgn="auto">
              <a:spcAft>
                <a:spcPts val="600"/>
              </a:spcAft>
            </a:pPr>
            <a:r>
              <a:rPr lang="pl-PL" dirty="0">
                <a:solidFill>
                  <a:schemeClr val="tx1"/>
                </a:solidFill>
              </a:rPr>
              <a:t>3.	na określonym terytorium, którego będzie dotyczyć realizacja projektu.</a:t>
            </a:r>
          </a:p>
        </p:txBody>
      </p:sp>
    </p:spTree>
    <p:extLst>
      <p:ext uri="{BB962C8B-B14F-4D97-AF65-F5344CB8AC3E}">
        <p14:creationId xmlns:p14="http://schemas.microsoft.com/office/powerpoint/2010/main" val="303007323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76382" y="548680"/>
            <a:ext cx="8191235" cy="561662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lumMod val="95000"/>
                  <a:lumOff val="5000"/>
                </a:schemeClr>
              </a:solidFill>
            </a:endParaRPr>
          </a:p>
          <a:p>
            <a:pPr algn="ctr"/>
            <a:r>
              <a:rPr lang="pl-PL" sz="2400" b="1" dirty="0" smtClean="0">
                <a:solidFill>
                  <a:schemeClr val="tx1"/>
                </a:solidFill>
              </a:rPr>
              <a:t>Kryterium merytoryczne premiujące</a:t>
            </a:r>
            <a:endParaRPr lang="pl-PL" sz="2400" b="1" dirty="0">
              <a:solidFill>
                <a:schemeClr val="tx1"/>
              </a:solidFill>
            </a:endParaRPr>
          </a:p>
          <a:p>
            <a:pPr algn="ctr"/>
            <a:endParaRPr lang="pl-PL" sz="1050" b="1" dirty="0" smtClean="0">
              <a:solidFill>
                <a:schemeClr val="tx1"/>
              </a:solidFill>
            </a:endParaRPr>
          </a:p>
          <a:p>
            <a:pPr algn="just"/>
            <a:r>
              <a:rPr lang="pl-PL" sz="2000" dirty="0">
                <a:solidFill>
                  <a:schemeClr val="tx1"/>
                </a:solidFill>
              </a:rPr>
              <a:t>Prawidłowość sporządzenia budżetu, w tym kwalifikowalność </a:t>
            </a:r>
            <a:r>
              <a:rPr lang="pl-PL" sz="2000" dirty="0" smtClean="0">
                <a:solidFill>
                  <a:schemeClr val="tx1"/>
                </a:solidFill>
              </a:rPr>
              <a:t>i efektywność wydatków</a:t>
            </a:r>
          </a:p>
          <a:p>
            <a:pPr algn="just"/>
            <a:endParaRPr lang="pl-PL" dirty="0" smtClean="0">
              <a:solidFill>
                <a:srgbClr val="FF0000"/>
              </a:solidFill>
            </a:endParaRPr>
          </a:p>
          <a:p>
            <a:pPr algn="ctr"/>
            <a:r>
              <a:rPr lang="pl-PL" sz="2400" b="1" dirty="0">
                <a:solidFill>
                  <a:schemeClr val="tx1"/>
                </a:solidFill>
              </a:rPr>
              <a:t>Specyficzne kryteria </a:t>
            </a:r>
            <a:r>
              <a:rPr lang="pl-PL" sz="2400" b="1" dirty="0" smtClean="0">
                <a:solidFill>
                  <a:schemeClr val="tx1"/>
                </a:solidFill>
              </a:rPr>
              <a:t>premiujące</a:t>
            </a:r>
          </a:p>
          <a:p>
            <a:pPr algn="ctr"/>
            <a:endParaRPr lang="pl-PL" dirty="0">
              <a:solidFill>
                <a:schemeClr val="tx1"/>
              </a:solidFill>
            </a:endParaRPr>
          </a:p>
          <a:p>
            <a:pPr marL="457200" indent="-457200" algn="just">
              <a:buFont typeface="+mj-lt"/>
              <a:buAutoNum type="arabicPeriod"/>
            </a:pPr>
            <a:r>
              <a:rPr lang="pl-PL" sz="2000" dirty="0">
                <a:solidFill>
                  <a:schemeClr val="tx1"/>
                </a:solidFill>
              </a:rPr>
              <a:t>Wsparcie w ramach projektu jest realizowane przez podmioty ekonomii społecznej lub w partnerstwie z podmiotem/</a:t>
            </a:r>
            <a:r>
              <a:rPr lang="pl-PL" sz="2000" dirty="0" err="1">
                <a:solidFill>
                  <a:schemeClr val="tx1"/>
                </a:solidFill>
              </a:rPr>
              <a:t>ami</a:t>
            </a:r>
            <a:r>
              <a:rPr lang="pl-PL" sz="2000" dirty="0">
                <a:solidFill>
                  <a:schemeClr val="tx1"/>
                </a:solidFill>
              </a:rPr>
              <a:t> ekonomii </a:t>
            </a:r>
            <a:r>
              <a:rPr lang="pl-PL" sz="2000" dirty="0" smtClean="0">
                <a:solidFill>
                  <a:schemeClr val="tx1"/>
                </a:solidFill>
              </a:rPr>
              <a:t>społecznej – </a:t>
            </a:r>
            <a:r>
              <a:rPr lang="pl-PL" sz="2000" b="1" dirty="0" smtClean="0">
                <a:solidFill>
                  <a:schemeClr val="tx1"/>
                </a:solidFill>
              </a:rPr>
              <a:t>5 pkt</a:t>
            </a:r>
            <a:endParaRPr lang="pl-PL" sz="2000" dirty="0" smtClean="0">
              <a:solidFill>
                <a:schemeClr val="tx1"/>
              </a:solidFill>
            </a:endParaRPr>
          </a:p>
          <a:p>
            <a:pPr marL="457200" indent="-457200" algn="just">
              <a:buFont typeface="+mj-lt"/>
              <a:buAutoNum type="arabicPeriod"/>
            </a:pPr>
            <a:r>
              <a:rPr lang="pl-PL" sz="2000" dirty="0">
                <a:solidFill>
                  <a:schemeClr val="tx1"/>
                </a:solidFill>
              </a:rPr>
              <a:t>Posiadanie przez </a:t>
            </a:r>
            <a:r>
              <a:rPr lang="pl-PL" sz="2000" dirty="0" smtClean="0">
                <a:solidFill>
                  <a:schemeClr val="tx1"/>
                </a:solidFill>
              </a:rPr>
              <a:t>Wnioskodawcę/Partnera </a:t>
            </a:r>
            <a:r>
              <a:rPr lang="pl-PL" sz="2000" dirty="0">
                <a:solidFill>
                  <a:schemeClr val="tx1"/>
                </a:solidFill>
              </a:rPr>
              <a:t>doświadczenia w realizacji przedsięwzięć w obszarze merytorycznym projektu na terytorium ZIT ROF</a:t>
            </a:r>
            <a:r>
              <a:rPr lang="pl-PL" sz="2000" dirty="0" smtClean="0">
                <a:solidFill>
                  <a:schemeClr val="tx1"/>
                </a:solidFill>
              </a:rPr>
              <a:t> – </a:t>
            </a:r>
            <a:r>
              <a:rPr lang="pl-PL" sz="2000" b="1" dirty="0">
                <a:solidFill>
                  <a:schemeClr val="tx1"/>
                </a:solidFill>
              </a:rPr>
              <a:t>5</a:t>
            </a:r>
            <a:r>
              <a:rPr lang="pl-PL" sz="2000" b="1" dirty="0" smtClean="0">
                <a:solidFill>
                  <a:schemeClr val="tx1"/>
                </a:solidFill>
              </a:rPr>
              <a:t> pkt</a:t>
            </a:r>
            <a:endParaRPr lang="pl-PL" sz="2000" dirty="0">
              <a:solidFill>
                <a:schemeClr val="tx1"/>
              </a:solidFill>
            </a:endParaRPr>
          </a:p>
        </p:txBody>
      </p:sp>
    </p:spTree>
    <p:extLst>
      <p:ext uri="{BB962C8B-B14F-4D97-AF65-F5344CB8AC3E}">
        <p14:creationId xmlns:p14="http://schemas.microsoft.com/office/powerpoint/2010/main" val="34340938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539552" y="548680"/>
            <a:ext cx="8191235" cy="475252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lumMod val="95000"/>
                  <a:lumOff val="5000"/>
                </a:schemeClr>
              </a:solidFill>
            </a:endParaRPr>
          </a:p>
          <a:p>
            <a:pPr algn="ctr"/>
            <a:r>
              <a:rPr lang="pl-PL" sz="2400" b="1" dirty="0" smtClean="0">
                <a:solidFill>
                  <a:schemeClr val="tx1"/>
                </a:solidFill>
              </a:rPr>
              <a:t>Kryteria merytoryczne punktowe w zakresie oceny stopnia zgodności ze strategią ZIT ROF </a:t>
            </a:r>
            <a:endParaRPr lang="pl-PL" sz="2400" b="1" dirty="0">
              <a:solidFill>
                <a:schemeClr val="tx1"/>
              </a:solidFill>
            </a:endParaRPr>
          </a:p>
          <a:p>
            <a:pPr algn="ctr"/>
            <a:endParaRPr lang="pl-PL" sz="1050" b="1" dirty="0" smtClean="0">
              <a:solidFill>
                <a:schemeClr val="tx1"/>
              </a:solidFill>
            </a:endParaRPr>
          </a:p>
          <a:p>
            <a:pPr algn="ctr"/>
            <a:endParaRPr lang="pl-PL" dirty="0">
              <a:solidFill>
                <a:schemeClr val="tx1"/>
              </a:solidFill>
            </a:endParaRPr>
          </a:p>
          <a:p>
            <a:pPr marL="457200" indent="-457200" algn="just">
              <a:buFont typeface="+mj-lt"/>
              <a:buAutoNum type="arabicPeriod"/>
            </a:pPr>
            <a:r>
              <a:rPr lang="pl-PL" sz="2000" dirty="0"/>
              <a:t>Wsparcie skierowane na utworzenie nowej lub wsparcie istniejącej placówki świadczącej usługi opiekuńcze</a:t>
            </a:r>
            <a:r>
              <a:rPr lang="pl-PL" sz="2000" dirty="0" smtClean="0">
                <a:solidFill>
                  <a:schemeClr val="tx1"/>
                </a:solidFill>
              </a:rPr>
              <a:t> </a:t>
            </a:r>
            <a:r>
              <a:rPr lang="pl-PL" sz="2000" b="1" dirty="0" smtClean="0">
                <a:solidFill>
                  <a:schemeClr val="tx1"/>
                </a:solidFill>
              </a:rPr>
              <a:t>– maksymalnie 20 pkt</a:t>
            </a:r>
          </a:p>
          <a:p>
            <a:pPr marL="457200" indent="-457200" algn="just">
              <a:buFont typeface="+mj-lt"/>
              <a:buAutoNum type="arabicPeriod"/>
            </a:pPr>
            <a:r>
              <a:rPr lang="pl-PL" sz="2000" dirty="0"/>
              <a:t>Realizacja projektu na zrewitalizowanym obszarze Gmin ROF</a:t>
            </a:r>
            <a:r>
              <a:rPr lang="pl-PL" sz="2000" dirty="0" smtClean="0">
                <a:solidFill>
                  <a:schemeClr val="tx1"/>
                </a:solidFill>
              </a:rPr>
              <a:t> </a:t>
            </a:r>
            <a:r>
              <a:rPr lang="pl-PL" sz="2000" b="1" dirty="0" smtClean="0">
                <a:solidFill>
                  <a:schemeClr val="tx1"/>
                </a:solidFill>
              </a:rPr>
              <a:t>– maksymalnie 15 pkt</a:t>
            </a:r>
          </a:p>
          <a:p>
            <a:pPr marL="457200" indent="-457200" algn="just">
              <a:buFont typeface="+mj-lt"/>
              <a:buAutoNum type="arabicPeriod"/>
            </a:pPr>
            <a:r>
              <a:rPr lang="pl-PL" sz="2000" dirty="0"/>
              <a:t>Realizacja projektu w zrewitalizowanym obiekcie Gmin </a:t>
            </a:r>
            <a:r>
              <a:rPr lang="pl-PL" sz="2000" dirty="0" smtClean="0"/>
              <a:t>ROF </a:t>
            </a:r>
            <a:r>
              <a:rPr lang="pl-PL" sz="2000" b="1" dirty="0" smtClean="0"/>
              <a:t>– maksymalnie 15 pkt</a:t>
            </a:r>
          </a:p>
          <a:p>
            <a:pPr marL="457200" indent="-457200" algn="just">
              <a:buFont typeface="+mj-lt"/>
              <a:buAutoNum type="arabicPeriod"/>
            </a:pPr>
            <a:endParaRPr lang="pl-PL" sz="2000" b="1" dirty="0">
              <a:solidFill>
                <a:schemeClr val="tx1"/>
              </a:solidFill>
            </a:endParaRPr>
          </a:p>
          <a:p>
            <a:pPr algn="just"/>
            <a:r>
              <a:rPr lang="pl-PL" sz="2000" dirty="0" smtClean="0">
                <a:solidFill>
                  <a:schemeClr val="tx1"/>
                </a:solidFill>
              </a:rPr>
              <a:t>Wymagane jest uzyskanie 60% punktów</a:t>
            </a:r>
            <a:endParaRPr lang="pl-PL" sz="2000" dirty="0">
              <a:solidFill>
                <a:schemeClr val="tx1"/>
              </a:solidFill>
            </a:endParaRPr>
          </a:p>
        </p:txBody>
      </p:sp>
    </p:spTree>
    <p:extLst>
      <p:ext uri="{BB962C8B-B14F-4D97-AF65-F5344CB8AC3E}">
        <p14:creationId xmlns:p14="http://schemas.microsoft.com/office/powerpoint/2010/main" val="143409967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95536" y="332656"/>
            <a:ext cx="8191235" cy="547260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lumMod val="95000"/>
                  <a:lumOff val="5000"/>
                </a:schemeClr>
              </a:solidFill>
            </a:endParaRPr>
          </a:p>
          <a:p>
            <a:pPr algn="ctr"/>
            <a:r>
              <a:rPr lang="pl-PL" sz="2400" b="1" dirty="0" smtClean="0">
                <a:solidFill>
                  <a:schemeClr val="tx1"/>
                </a:solidFill>
              </a:rPr>
              <a:t>Wskaźniki</a:t>
            </a:r>
            <a:endParaRPr lang="pl-PL" sz="2400" b="1" dirty="0">
              <a:solidFill>
                <a:schemeClr val="tx1"/>
              </a:solidFill>
            </a:endParaRPr>
          </a:p>
          <a:p>
            <a:endParaRPr lang="pl-PL" sz="1600" dirty="0" smtClean="0">
              <a:solidFill>
                <a:schemeClr val="tx1"/>
              </a:solidFill>
            </a:endParaRPr>
          </a:p>
          <a:p>
            <a:endParaRPr lang="pl-PL" sz="1600" dirty="0">
              <a:solidFill>
                <a:schemeClr val="tx1"/>
              </a:solidFill>
            </a:endParaRPr>
          </a:p>
          <a:p>
            <a:pPr algn="just"/>
            <a:r>
              <a:rPr lang="pl-PL" dirty="0">
                <a:solidFill>
                  <a:schemeClr val="tx1"/>
                </a:solidFill>
              </a:rPr>
              <a:t>Wnioskodawca  zobowiązany jest przedstawić we </a:t>
            </a:r>
            <a:r>
              <a:rPr lang="pl-PL" dirty="0" smtClean="0">
                <a:solidFill>
                  <a:schemeClr val="tx1"/>
                </a:solidFill>
              </a:rPr>
              <a:t>wniosku </a:t>
            </a:r>
            <a:br>
              <a:rPr lang="pl-PL" dirty="0" smtClean="0">
                <a:solidFill>
                  <a:schemeClr val="tx1"/>
                </a:solidFill>
              </a:rPr>
            </a:br>
            <a:r>
              <a:rPr lang="pl-PL" dirty="0" smtClean="0">
                <a:solidFill>
                  <a:schemeClr val="tx1"/>
                </a:solidFill>
              </a:rPr>
              <a:t>o </a:t>
            </a:r>
            <a:r>
              <a:rPr lang="pl-PL" dirty="0">
                <a:solidFill>
                  <a:schemeClr val="tx1"/>
                </a:solidFill>
              </a:rPr>
              <a:t>dofinansowanie projektu wskaźniki produktu i wskaźniki rezultatu, adekwatne do planowanego w projekcie wsparcia i grup docelowych. </a:t>
            </a:r>
          </a:p>
          <a:p>
            <a:pPr algn="just"/>
            <a:r>
              <a:rPr lang="pl-PL" dirty="0">
                <a:solidFill>
                  <a:schemeClr val="tx1"/>
                </a:solidFill>
              </a:rPr>
              <a:t>Wskaźniki produktu i rezultatu przewidziane do monitorowania </a:t>
            </a:r>
            <a:r>
              <a:rPr lang="pl-PL" dirty="0" smtClean="0">
                <a:solidFill>
                  <a:schemeClr val="tx1"/>
                </a:solidFill>
              </a:rPr>
              <a:t>dla Działania 8.8 </a:t>
            </a:r>
            <a:r>
              <a:rPr lang="pl-PL" dirty="0">
                <a:solidFill>
                  <a:schemeClr val="tx1"/>
                </a:solidFill>
              </a:rPr>
              <a:t>mogą nie obejmować całości rezultatów, w ramach </a:t>
            </a:r>
            <a:r>
              <a:rPr lang="pl-PL" dirty="0" smtClean="0">
                <a:solidFill>
                  <a:schemeClr val="tx1"/>
                </a:solidFill>
              </a:rPr>
              <a:t>danego projektu</a:t>
            </a:r>
            <a:r>
              <a:rPr lang="pl-PL" dirty="0">
                <a:solidFill>
                  <a:schemeClr val="tx1"/>
                </a:solidFill>
              </a:rPr>
              <a:t>. </a:t>
            </a:r>
            <a:endParaRPr lang="pl-PL" dirty="0" smtClean="0">
              <a:solidFill>
                <a:schemeClr val="tx1"/>
              </a:solidFill>
            </a:endParaRPr>
          </a:p>
          <a:p>
            <a:pPr algn="just"/>
            <a:r>
              <a:rPr lang="pl-PL" dirty="0" smtClean="0">
                <a:solidFill>
                  <a:schemeClr val="tx1"/>
                </a:solidFill>
              </a:rPr>
              <a:t>W </a:t>
            </a:r>
            <a:r>
              <a:rPr lang="pl-PL" dirty="0">
                <a:solidFill>
                  <a:schemeClr val="tx1"/>
                </a:solidFill>
              </a:rPr>
              <a:t>związku z tym, oprócz wymienionych na liście rozwijanej wskaźników, wnioskodawca </a:t>
            </a:r>
            <a:r>
              <a:rPr lang="pl-PL" u="sng" dirty="0" smtClean="0">
                <a:solidFill>
                  <a:schemeClr val="tx1"/>
                </a:solidFill>
              </a:rPr>
              <a:t>powinien określić</a:t>
            </a:r>
            <a:r>
              <a:rPr lang="pl-PL" dirty="0" smtClean="0">
                <a:solidFill>
                  <a:schemeClr val="tx1"/>
                </a:solidFill>
              </a:rPr>
              <a:t> </a:t>
            </a:r>
            <a:r>
              <a:rPr lang="pl-PL" dirty="0">
                <a:solidFill>
                  <a:schemeClr val="tx1"/>
                </a:solidFill>
              </a:rPr>
              <a:t>własne wskaźniki pomiaru celu zgodnie ze specyfiką projektu (wskaźniki projektowe</a:t>
            </a:r>
            <a:r>
              <a:rPr lang="pl-PL" dirty="0" smtClean="0">
                <a:solidFill>
                  <a:schemeClr val="tx1"/>
                </a:solidFill>
              </a:rPr>
              <a:t>).</a:t>
            </a:r>
          </a:p>
          <a:p>
            <a:pPr algn="just"/>
            <a:endParaRPr lang="pl-PL" dirty="0">
              <a:solidFill>
                <a:schemeClr val="tx1"/>
              </a:solidFill>
            </a:endParaRPr>
          </a:p>
          <a:p>
            <a:pPr algn="just"/>
            <a:r>
              <a:rPr lang="pl-PL" b="1" dirty="0">
                <a:solidFill>
                  <a:schemeClr val="tx1"/>
                </a:solidFill>
              </a:rPr>
              <a:t>UWAGA</a:t>
            </a:r>
          </a:p>
          <a:p>
            <a:pPr algn="just"/>
            <a:r>
              <a:rPr lang="pl-PL" dirty="0">
                <a:solidFill>
                  <a:schemeClr val="tx1"/>
                </a:solidFill>
              </a:rPr>
              <a:t>Wskazane w Regulaminie konkursu wartości docelowe wskaźników są określone dla IP </a:t>
            </a:r>
            <a:r>
              <a:rPr lang="pl-PL" dirty="0" smtClean="0">
                <a:solidFill>
                  <a:schemeClr val="tx1"/>
                </a:solidFill>
              </a:rPr>
              <a:t>a </a:t>
            </a:r>
            <a:r>
              <a:rPr lang="pl-PL" dirty="0">
                <a:solidFill>
                  <a:schemeClr val="tx1"/>
                </a:solidFill>
              </a:rPr>
              <a:t>nie dla Wnioskodawcy</a:t>
            </a:r>
            <a:r>
              <a:rPr lang="pl-PL" dirty="0" smtClean="0">
                <a:solidFill>
                  <a:schemeClr val="tx1"/>
                </a:solidFill>
              </a:rPr>
              <a:t>.</a:t>
            </a:r>
          </a:p>
          <a:p>
            <a:pPr algn="just"/>
            <a:endParaRPr lang="pl-PL" dirty="0">
              <a:solidFill>
                <a:schemeClr val="tx1"/>
              </a:solidFill>
            </a:endParaRPr>
          </a:p>
          <a:p>
            <a:pPr algn="just"/>
            <a:endParaRPr lang="pl-PL" dirty="0">
              <a:solidFill>
                <a:schemeClr val="tx1"/>
              </a:solidFill>
            </a:endParaRPr>
          </a:p>
        </p:txBody>
      </p:sp>
    </p:spTree>
    <p:extLst>
      <p:ext uri="{BB962C8B-B14F-4D97-AF65-F5344CB8AC3E}">
        <p14:creationId xmlns:p14="http://schemas.microsoft.com/office/powerpoint/2010/main" val="1447159715"/>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6165304"/>
            <a:ext cx="9144000" cy="692696"/>
          </a:xfrm>
          <a:prstGeom prst="rect">
            <a:avLst/>
          </a:prstGeom>
          <a:noFill/>
          <a:ln w="9525">
            <a:noFill/>
            <a:round/>
            <a:headEnd/>
            <a:tailEnd/>
          </a:ln>
          <a:effectLst/>
        </p:spPr>
      </p:pic>
      <p:sp>
        <p:nvSpPr>
          <p:cNvPr id="33795" name="AutoShape 3"/>
          <p:cNvSpPr>
            <a:spLocks noChangeArrowheads="1"/>
          </p:cNvSpPr>
          <p:nvPr/>
        </p:nvSpPr>
        <p:spPr bwMode="auto">
          <a:xfrm>
            <a:off x="485221" y="259582"/>
            <a:ext cx="8173557" cy="568969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200" b="1" dirty="0" smtClean="0">
                <a:solidFill>
                  <a:schemeClr val="tx1"/>
                </a:solidFill>
              </a:rPr>
              <a:t>Wskaźniki rezultatu bezpośredniego dla konkursu </a:t>
            </a:r>
          </a:p>
          <a:p>
            <a:pPr algn="ctr"/>
            <a:endParaRPr lang="pl-PL" sz="1000" dirty="0" smtClean="0">
              <a:solidFill>
                <a:schemeClr val="tx1"/>
              </a:solidFill>
            </a:endParaRPr>
          </a:p>
          <a:p>
            <a:pPr algn="just"/>
            <a:r>
              <a:rPr lang="pl-PL" sz="2000" b="1" dirty="0" smtClean="0">
                <a:solidFill>
                  <a:schemeClr val="tx1"/>
                </a:solidFill>
              </a:rPr>
              <a:t>Liczba </a:t>
            </a:r>
            <a:r>
              <a:rPr lang="pl-PL" sz="2000" b="1" dirty="0">
                <a:solidFill>
                  <a:schemeClr val="tx1"/>
                </a:solidFill>
              </a:rPr>
              <a:t>wspartych w programie miejsc świadczenia usług społecznych, istniejących po zakończeniu </a:t>
            </a:r>
            <a:r>
              <a:rPr lang="pl-PL" sz="2000" b="1" dirty="0" smtClean="0">
                <a:solidFill>
                  <a:schemeClr val="tx1"/>
                </a:solidFill>
              </a:rPr>
              <a:t>projektu</a:t>
            </a:r>
          </a:p>
          <a:p>
            <a:pPr algn="just"/>
            <a:endParaRPr lang="pl-PL" b="1" dirty="0" smtClean="0">
              <a:solidFill>
                <a:schemeClr val="tx1"/>
              </a:solidFill>
            </a:endParaRPr>
          </a:p>
          <a:p>
            <a:pPr algn="just"/>
            <a:r>
              <a:rPr lang="pl-PL" sz="1700" dirty="0">
                <a:solidFill>
                  <a:schemeClr val="tx1"/>
                </a:solidFill>
              </a:rPr>
              <a:t>Miejsce świadczenia usługi społecznej to:</a:t>
            </a:r>
          </a:p>
          <a:p>
            <a:pPr algn="just"/>
            <a:r>
              <a:rPr lang="pl-PL" sz="1700" dirty="0">
                <a:solidFill>
                  <a:schemeClr val="tx1"/>
                </a:solidFill>
              </a:rPr>
              <a:t>1.	miejsce wsparte ze środków EFS, w którym świadczona jest usługa społeczna lub miejsce gotowe do świadczenia usługi społecznej po zakończeniu projektu; są to miejsca m. in. w placówkach dziennego pobytu, świetlicach, mieszkaniach </a:t>
            </a:r>
            <a:r>
              <a:rPr lang="pl-PL" sz="1700" dirty="0" smtClean="0">
                <a:solidFill>
                  <a:schemeClr val="tx1"/>
                </a:solidFill>
              </a:rPr>
              <a:t>o charakterze </a:t>
            </a:r>
            <a:r>
              <a:rPr lang="pl-PL" sz="1700" dirty="0">
                <a:solidFill>
                  <a:schemeClr val="tx1"/>
                </a:solidFill>
              </a:rPr>
              <a:t>wspomaganym.</a:t>
            </a:r>
          </a:p>
          <a:p>
            <a:pPr algn="just"/>
            <a:r>
              <a:rPr lang="pl-PL" sz="1700" dirty="0">
                <a:solidFill>
                  <a:schemeClr val="tx1"/>
                </a:solidFill>
              </a:rPr>
              <a:t>2.	osoba, np. asystent czy opiekun osób niesamodzielnych, która otrzymała wsparcie EFS (np. szkolenie) lub której wynagrodzenie jest finansowane ze środków projektu EFS (np. koordynator rodzinnej pieczy zastępczej), świadcząca lub gotowa do świadczenia usługi społecznej po zakończeniu projektu. </a:t>
            </a:r>
            <a:endParaRPr lang="pl-PL" sz="1700" dirty="0" smtClean="0">
              <a:solidFill>
                <a:schemeClr val="tx1"/>
              </a:solidFill>
            </a:endParaRPr>
          </a:p>
          <a:p>
            <a:pPr algn="just"/>
            <a:r>
              <a:rPr lang="pl-PL" sz="1700" dirty="0" smtClean="0">
                <a:solidFill>
                  <a:schemeClr val="tx1"/>
                </a:solidFill>
              </a:rPr>
              <a:t>Zakres </a:t>
            </a:r>
            <a:r>
              <a:rPr lang="pl-PL" sz="1700" dirty="0">
                <a:solidFill>
                  <a:schemeClr val="tx1"/>
                </a:solidFill>
              </a:rPr>
              <a:t>świadczonych usług określony jest w </a:t>
            </a:r>
            <a:r>
              <a:rPr lang="pl-PL" sz="1700" i="1" dirty="0">
                <a:solidFill>
                  <a:schemeClr val="tx1"/>
                </a:solidFill>
              </a:rPr>
              <a:t>Wytycznych w zakresie realizacji przedsięwzięć w obszarze włączenia społecznego i zwalczania ubóstwa </a:t>
            </a:r>
            <a:r>
              <a:rPr lang="pl-PL" sz="1700" i="1" dirty="0" smtClean="0">
                <a:solidFill>
                  <a:schemeClr val="tx1"/>
                </a:solidFill>
              </a:rPr>
              <a:t>z wykorzystaniem </a:t>
            </a:r>
            <a:r>
              <a:rPr lang="pl-PL" sz="1700" i="1" dirty="0">
                <a:solidFill>
                  <a:schemeClr val="tx1"/>
                </a:solidFill>
              </a:rPr>
              <a:t>środków Europejskiego Funduszu Społecznego i Europejskiego Funduszu Rozwoju Regionalnego na lata 2014-2020</a:t>
            </a:r>
            <a:r>
              <a:rPr lang="pl-PL" sz="1700" i="1" dirty="0" smtClean="0">
                <a:solidFill>
                  <a:schemeClr val="tx1"/>
                </a:solidFill>
              </a:rPr>
              <a:t>.</a:t>
            </a:r>
            <a:endParaRPr lang="pl-PL" sz="1700" b="1" dirty="0" smtClean="0">
              <a:solidFill>
                <a:schemeClr val="tx1"/>
              </a:solidFill>
            </a:endParaRPr>
          </a:p>
          <a:p>
            <a:pPr algn="just"/>
            <a:endParaRPr lang="pl-PL" sz="1700" b="1" dirty="0" smtClean="0">
              <a:solidFill>
                <a:schemeClr val="tx1"/>
              </a:solidFill>
            </a:endParaRPr>
          </a:p>
          <a:p>
            <a:pPr algn="just"/>
            <a:r>
              <a:rPr lang="pl-PL" sz="1700" b="1" dirty="0" smtClean="0">
                <a:solidFill>
                  <a:schemeClr val="tx1"/>
                </a:solidFill>
              </a:rPr>
              <a:t>Moment </a:t>
            </a:r>
            <a:r>
              <a:rPr lang="pl-PL" sz="1700" b="1" dirty="0">
                <a:solidFill>
                  <a:schemeClr val="tx1"/>
                </a:solidFill>
              </a:rPr>
              <a:t>pomiaru wskaźnika: w ciągu 4 tygodni od zakończenia projektu</a:t>
            </a:r>
            <a:r>
              <a:rPr lang="pl-PL" sz="1700" b="1" dirty="0" smtClean="0">
                <a:solidFill>
                  <a:schemeClr val="tx1"/>
                </a:solidFill>
              </a:rPr>
              <a:t>.</a:t>
            </a:r>
          </a:p>
          <a:p>
            <a:pPr algn="just"/>
            <a:endParaRPr lang="pl-PL" sz="1700" b="1" dirty="0" smtClean="0">
              <a:solidFill>
                <a:schemeClr val="tx1"/>
              </a:solidFill>
            </a:endParaRPr>
          </a:p>
        </p:txBody>
      </p:sp>
      <p:sp>
        <p:nvSpPr>
          <p:cNvPr id="13315" name="Rectangle 3"/>
          <p:cNvSpPr>
            <a:spLocks noChangeArrowheads="1"/>
          </p:cNvSpPr>
          <p:nvPr/>
        </p:nvSpPr>
        <p:spPr bwMode="auto">
          <a:xfrm>
            <a:off x="1187624" y="2969078"/>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418306332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85221" y="259582"/>
            <a:ext cx="8173557" cy="554568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200" b="1" dirty="0" smtClean="0">
                <a:solidFill>
                  <a:schemeClr val="tx1"/>
                </a:solidFill>
              </a:rPr>
              <a:t>Wskaźniki rezultatu bezpośredniego dla konkursu </a:t>
            </a:r>
          </a:p>
          <a:p>
            <a:pPr algn="ctr"/>
            <a:endParaRPr lang="pl-PL" sz="1000" dirty="0" smtClean="0">
              <a:solidFill>
                <a:schemeClr val="tx1"/>
              </a:solidFill>
            </a:endParaRPr>
          </a:p>
          <a:p>
            <a:pPr algn="just"/>
            <a:r>
              <a:rPr lang="pl-PL" sz="2000" b="1" dirty="0">
                <a:solidFill>
                  <a:schemeClr val="tx1"/>
                </a:solidFill>
              </a:rPr>
              <a:t>Liczba utworzonych w programie miejsc świadczenia usług asystenckich </a:t>
            </a:r>
            <a:r>
              <a:rPr lang="pl-PL" sz="2000" b="1" dirty="0" smtClean="0">
                <a:solidFill>
                  <a:schemeClr val="tx1"/>
                </a:solidFill>
              </a:rPr>
              <a:t>i opiekuńczych </a:t>
            </a:r>
            <a:r>
              <a:rPr lang="pl-PL" sz="2000" b="1" dirty="0">
                <a:solidFill>
                  <a:schemeClr val="tx1"/>
                </a:solidFill>
              </a:rPr>
              <a:t>istniejących po zakończeniu projektu </a:t>
            </a:r>
            <a:endParaRPr lang="pl-PL" sz="2000" b="1" dirty="0" smtClean="0">
              <a:solidFill>
                <a:schemeClr val="tx1"/>
              </a:solidFill>
            </a:endParaRPr>
          </a:p>
          <a:p>
            <a:pPr algn="just"/>
            <a:endParaRPr lang="pl-PL" b="1" dirty="0" smtClean="0">
              <a:solidFill>
                <a:schemeClr val="tx1"/>
              </a:solidFill>
            </a:endParaRPr>
          </a:p>
          <a:p>
            <a:pPr algn="just"/>
            <a:r>
              <a:rPr lang="pl-PL" sz="1700" dirty="0">
                <a:solidFill>
                  <a:schemeClr val="tx1"/>
                </a:solidFill>
              </a:rPr>
              <a:t>Wskaźnik mierzy liczbę nowych miejsc świadczenia usług asystenckich </a:t>
            </a:r>
            <a:r>
              <a:rPr lang="pl-PL" sz="1700" dirty="0" smtClean="0">
                <a:solidFill>
                  <a:schemeClr val="tx1"/>
                </a:solidFill>
              </a:rPr>
              <a:t>i opiekuńczych </a:t>
            </a:r>
            <a:r>
              <a:rPr lang="pl-PL" sz="1700" dirty="0">
                <a:solidFill>
                  <a:schemeClr val="tx1"/>
                </a:solidFill>
              </a:rPr>
              <a:t>w społeczności lokalnej, utworzonych dzięki wsparciu EFS.</a:t>
            </a:r>
          </a:p>
          <a:p>
            <a:pPr algn="just"/>
            <a:r>
              <a:rPr lang="pl-PL" sz="1700" dirty="0">
                <a:solidFill>
                  <a:schemeClr val="tx1"/>
                </a:solidFill>
              </a:rPr>
              <a:t>Zakres świadczonych usług określony jest w </a:t>
            </a:r>
            <a:r>
              <a:rPr lang="pl-PL" sz="1700" i="1" dirty="0">
                <a:solidFill>
                  <a:schemeClr val="tx1"/>
                </a:solidFill>
              </a:rPr>
              <a:t>Wytycznych w zakresie realizacji przedsięwzięć w obszarze włączenia społecznego i zwalczania ubóstwa </a:t>
            </a:r>
            <a:r>
              <a:rPr lang="pl-PL" sz="1700" i="1" dirty="0" smtClean="0">
                <a:solidFill>
                  <a:schemeClr val="tx1"/>
                </a:solidFill>
              </a:rPr>
              <a:t>z wykorzystaniem </a:t>
            </a:r>
            <a:r>
              <a:rPr lang="pl-PL" sz="1700" i="1" dirty="0">
                <a:solidFill>
                  <a:schemeClr val="tx1"/>
                </a:solidFill>
              </a:rPr>
              <a:t>środków Europejskiego Funduszu Społecznego </a:t>
            </a:r>
            <a:r>
              <a:rPr lang="pl-PL" sz="1700" i="1" dirty="0" smtClean="0">
                <a:solidFill>
                  <a:schemeClr val="tx1"/>
                </a:solidFill>
              </a:rPr>
              <a:t>i Europejskiego </a:t>
            </a:r>
            <a:r>
              <a:rPr lang="pl-PL" sz="1700" i="1" dirty="0">
                <a:solidFill>
                  <a:schemeClr val="tx1"/>
                </a:solidFill>
              </a:rPr>
              <a:t>Funduszu Rozwoju Regionalnego na lata 2014-2020. </a:t>
            </a:r>
            <a:endParaRPr lang="pl-PL" sz="1700" i="1" dirty="0" smtClean="0">
              <a:solidFill>
                <a:schemeClr val="tx1"/>
              </a:solidFill>
            </a:endParaRPr>
          </a:p>
          <a:p>
            <a:pPr algn="just"/>
            <a:endParaRPr lang="pl-PL" sz="1400" b="1" dirty="0">
              <a:solidFill>
                <a:schemeClr val="tx1"/>
              </a:solidFill>
            </a:endParaRPr>
          </a:p>
          <a:p>
            <a:pPr algn="just"/>
            <a:r>
              <a:rPr lang="pl-PL" sz="1700" dirty="0">
                <a:solidFill>
                  <a:schemeClr val="tx1"/>
                </a:solidFill>
              </a:rPr>
              <a:t>W zakresie usług asystenckich wskaźnik mierzy liczbę asystentów.</a:t>
            </a:r>
          </a:p>
          <a:p>
            <a:pPr algn="just"/>
            <a:r>
              <a:rPr lang="pl-PL" sz="1700" dirty="0">
                <a:solidFill>
                  <a:schemeClr val="tx1"/>
                </a:solidFill>
              </a:rPr>
              <a:t>W zakresie usług opiekuńczych w miejscu zamieszkania wskaźnik mierzy liczbę opiekunów zawodowych i innych osób (np. sąsiadów) świadczących usługi opiekuńcze w miejscu zamieszkania. We wskaźniku nie należy wykazywać opiekunów faktycznych.</a:t>
            </a:r>
          </a:p>
          <a:p>
            <a:pPr algn="just"/>
            <a:r>
              <a:rPr lang="pl-PL" sz="1700" dirty="0">
                <a:solidFill>
                  <a:schemeClr val="tx1"/>
                </a:solidFill>
              </a:rPr>
              <a:t>W zakresie usług opiekuńczych w ośrodkach wsparcia (formy dzienne), rodzinnych domach </a:t>
            </a:r>
            <a:r>
              <a:rPr lang="pl-PL" sz="1700" dirty="0" smtClean="0">
                <a:solidFill>
                  <a:schemeClr val="tx1"/>
                </a:solidFill>
              </a:rPr>
              <a:t>pomocy i </a:t>
            </a:r>
            <a:r>
              <a:rPr lang="pl-PL" sz="1700" dirty="0">
                <a:solidFill>
                  <a:schemeClr val="tx1"/>
                </a:solidFill>
              </a:rPr>
              <a:t>innych miejscach całodobowego lub dziennego pobytu, wskaźnik mierzy liczbę miejsc </a:t>
            </a:r>
            <a:r>
              <a:rPr lang="pl-PL" sz="1700" dirty="0" smtClean="0">
                <a:solidFill>
                  <a:schemeClr val="tx1"/>
                </a:solidFill>
              </a:rPr>
              <a:t>w wymienionych </a:t>
            </a:r>
            <a:r>
              <a:rPr lang="pl-PL" sz="1700" dirty="0">
                <a:solidFill>
                  <a:schemeClr val="tx1"/>
                </a:solidFill>
              </a:rPr>
              <a:t>podmiotach</a:t>
            </a:r>
            <a:r>
              <a:rPr lang="pl-PL" sz="1700" dirty="0" smtClean="0">
                <a:solidFill>
                  <a:schemeClr val="tx1"/>
                </a:solidFill>
              </a:rPr>
              <a:t>.</a:t>
            </a:r>
            <a:endParaRPr lang="pl-PL" sz="1700" dirty="0">
              <a:solidFill>
                <a:schemeClr val="tx1"/>
              </a:solidFill>
            </a:endParaRPr>
          </a:p>
        </p:txBody>
      </p:sp>
      <p:sp>
        <p:nvSpPr>
          <p:cNvPr id="13315" name="Rectangle 3"/>
          <p:cNvSpPr>
            <a:spLocks noChangeArrowheads="1"/>
          </p:cNvSpPr>
          <p:nvPr/>
        </p:nvSpPr>
        <p:spPr bwMode="auto">
          <a:xfrm>
            <a:off x="1187624" y="2969078"/>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1838237609"/>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611560" y="260648"/>
            <a:ext cx="7848872" cy="572105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Poziom dofinansowania: </a:t>
            </a:r>
            <a:r>
              <a:rPr lang="pl-PL" sz="2400" dirty="0" smtClean="0">
                <a:solidFill>
                  <a:srgbClr val="000000"/>
                </a:solidFill>
              </a:rPr>
              <a:t>maksymalnie</a:t>
            </a:r>
            <a:r>
              <a:rPr lang="pl-PL" sz="2400" b="1" dirty="0" smtClean="0">
                <a:solidFill>
                  <a:srgbClr val="000000"/>
                </a:solidFill>
              </a:rPr>
              <a:t> 94%</a:t>
            </a:r>
            <a:r>
              <a:rPr lang="pl-PL" sz="2400" dirty="0" smtClean="0">
                <a:solidFill>
                  <a:srgbClr val="000000"/>
                </a:solidFill>
              </a:rPr>
              <a:t>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rgbClr val="000000"/>
                </a:solidFill>
              </a:rPr>
              <a:t>(w tym 85% środki UE)</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Wkład własny: </a:t>
            </a:r>
            <a:r>
              <a:rPr lang="pl-PL" sz="2400" dirty="0" smtClean="0">
                <a:solidFill>
                  <a:schemeClr val="tx1"/>
                </a:solidFill>
              </a:rPr>
              <a:t>minimum </a:t>
            </a:r>
            <a:r>
              <a:rPr lang="pl-PL" sz="2400" b="1" dirty="0" smtClean="0">
                <a:solidFill>
                  <a:schemeClr val="tx1"/>
                </a:solidFill>
              </a:rPr>
              <a:t>6%</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800" b="1" dirty="0" smtClean="0">
                <a:solidFill>
                  <a:schemeClr val="tx1"/>
                </a:solidFill>
              </a:rPr>
              <a:t>Wartość projektu:</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u="sng" dirty="0" smtClean="0">
                <a:solidFill>
                  <a:schemeClr val="tx1"/>
                </a:solidFill>
              </a:rPr>
              <a:t>Minimalna </a:t>
            </a:r>
            <a:r>
              <a:rPr lang="pl-PL" sz="2400" u="sng" dirty="0">
                <a:solidFill>
                  <a:schemeClr val="tx1"/>
                </a:solidFill>
              </a:rPr>
              <a:t>wartość </a:t>
            </a:r>
            <a:r>
              <a:rPr lang="pl-PL" sz="2400" u="sng" dirty="0" smtClean="0">
                <a:solidFill>
                  <a:schemeClr val="tx1"/>
                </a:solidFill>
              </a:rPr>
              <a:t>projektu:</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a:solidFill>
                  <a:schemeClr val="tx1"/>
                </a:solidFill>
              </a:rPr>
              <a:t>Konkurs </a:t>
            </a:r>
            <a:r>
              <a:rPr lang="pl-PL" sz="2400" b="1" dirty="0" smtClean="0">
                <a:solidFill>
                  <a:schemeClr val="tx1"/>
                </a:solidFill>
              </a:rPr>
              <a:t>53: </a:t>
            </a:r>
            <a:r>
              <a:rPr lang="pl-PL" sz="2400" dirty="0" smtClean="0">
                <a:solidFill>
                  <a:schemeClr val="tx1"/>
                </a:solidFill>
              </a:rPr>
              <a:t>: </a:t>
            </a:r>
            <a:r>
              <a:rPr lang="pl-PL" sz="2400" dirty="0">
                <a:solidFill>
                  <a:schemeClr val="tx1"/>
                </a:solidFill>
              </a:rPr>
              <a:t>100 000,00 </a:t>
            </a:r>
            <a:r>
              <a:rPr lang="pl-PL" sz="2400" dirty="0" smtClean="0">
                <a:solidFill>
                  <a:schemeClr val="tx1"/>
                </a:solidFill>
              </a:rPr>
              <a:t>zł</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a:solidFill>
                  <a:schemeClr val="tx1"/>
                </a:solidFill>
              </a:rPr>
              <a:t>Konkurs </a:t>
            </a:r>
            <a:r>
              <a:rPr lang="pl-PL" sz="2400" b="1" dirty="0" smtClean="0">
                <a:solidFill>
                  <a:schemeClr val="tx1"/>
                </a:solidFill>
              </a:rPr>
              <a:t>54: </a:t>
            </a:r>
            <a:r>
              <a:rPr lang="pl-PL" sz="2400" dirty="0">
                <a:solidFill>
                  <a:schemeClr val="tx1"/>
                </a:solidFill>
              </a:rPr>
              <a:t>: </a:t>
            </a:r>
            <a:r>
              <a:rPr lang="pl-PL" sz="2400" dirty="0" smtClean="0">
                <a:solidFill>
                  <a:schemeClr val="tx1"/>
                </a:solidFill>
              </a:rPr>
              <a:t>wartość dofinansowania wyższa niż</a:t>
            </a:r>
            <a:br>
              <a:rPr lang="pl-PL" sz="2400" dirty="0" smtClean="0">
                <a:solidFill>
                  <a:schemeClr val="tx1"/>
                </a:solidFill>
              </a:rPr>
            </a:br>
            <a:r>
              <a:rPr lang="pl-PL" sz="2400" dirty="0" smtClean="0">
                <a:solidFill>
                  <a:schemeClr val="tx1"/>
                </a:solidFill>
              </a:rPr>
              <a:t>439 210,00 zł oraz wkład własny</a:t>
            </a:r>
            <a:endParaRPr lang="pl-PL" sz="2400"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u="sng" dirty="0" smtClean="0">
                <a:solidFill>
                  <a:schemeClr val="tx1"/>
                </a:solidFill>
              </a:rPr>
              <a:t>Maksymalna wartość projektu: </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Konkurs 53: </a:t>
            </a:r>
            <a:r>
              <a:rPr lang="pl-PL" sz="2400" dirty="0">
                <a:solidFill>
                  <a:schemeClr val="tx1"/>
                </a:solidFill>
              </a:rPr>
              <a:t>wartość dofinansowania </a:t>
            </a:r>
            <a:r>
              <a:rPr lang="pl-PL" sz="2400" dirty="0" smtClean="0">
                <a:solidFill>
                  <a:schemeClr val="tx1"/>
                </a:solidFill>
              </a:rPr>
              <a:t>439 210,00 zł</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chemeClr val="tx1"/>
                </a:solidFill>
              </a:rPr>
              <a:t>oraz </a:t>
            </a:r>
            <a:r>
              <a:rPr lang="pl-PL" sz="2400" dirty="0">
                <a:solidFill>
                  <a:schemeClr val="tx1"/>
                </a:solidFill>
              </a:rPr>
              <a:t>wkład własny</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Konkurs 54: </a:t>
            </a:r>
            <a:r>
              <a:rPr lang="pl-PL" sz="2400" dirty="0">
                <a:solidFill>
                  <a:schemeClr val="tx1"/>
                </a:solidFill>
              </a:rPr>
              <a:t>nie określono (wynika z alokacji przeznaczonej na konkurs)</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solidFill>
            </a:endParaRPr>
          </a:p>
        </p:txBody>
      </p:sp>
    </p:spTree>
    <p:extLst>
      <p:ext uri="{BB962C8B-B14F-4D97-AF65-F5344CB8AC3E}">
        <p14:creationId xmlns:p14="http://schemas.microsoft.com/office/powerpoint/2010/main" val="340269365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85221" y="259582"/>
            <a:ext cx="8173557" cy="616026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200" b="1" dirty="0" smtClean="0">
                <a:solidFill>
                  <a:schemeClr val="tx1"/>
                </a:solidFill>
              </a:rPr>
              <a:t>Wskaźniki rezultatu bezpośredniego dla konkursu </a:t>
            </a:r>
          </a:p>
          <a:p>
            <a:pPr algn="just"/>
            <a:endParaRPr lang="pl-PL" sz="1000" dirty="0" smtClean="0">
              <a:solidFill>
                <a:schemeClr val="tx1"/>
              </a:solidFill>
            </a:endParaRPr>
          </a:p>
          <a:p>
            <a:pPr algn="just"/>
            <a:endParaRPr lang="pl-PL" sz="1050" dirty="0" smtClean="0">
              <a:solidFill>
                <a:schemeClr val="tx1"/>
              </a:solidFill>
            </a:endParaRPr>
          </a:p>
          <a:p>
            <a:pPr algn="just"/>
            <a:r>
              <a:rPr lang="pl-PL" b="1" dirty="0">
                <a:solidFill>
                  <a:schemeClr val="tx1"/>
                </a:solidFill>
              </a:rPr>
              <a:t>Liczba osób zagrożonych ubóstwem lub wykluczeniem społecznym, które opuściły opiekę instytucjonalną na rzecz usług społecznych świadczonych </a:t>
            </a:r>
            <a:r>
              <a:rPr lang="pl-PL" b="1" dirty="0" smtClean="0">
                <a:solidFill>
                  <a:schemeClr val="tx1"/>
                </a:solidFill>
              </a:rPr>
              <a:t>w społeczności </a:t>
            </a:r>
            <a:r>
              <a:rPr lang="pl-PL" b="1" dirty="0">
                <a:solidFill>
                  <a:schemeClr val="tx1"/>
                </a:solidFill>
              </a:rPr>
              <a:t>lokalnej w </a:t>
            </a:r>
            <a:r>
              <a:rPr lang="pl-PL" b="1" dirty="0" smtClean="0">
                <a:solidFill>
                  <a:schemeClr val="tx1"/>
                </a:solidFill>
              </a:rPr>
              <a:t>programie</a:t>
            </a:r>
          </a:p>
          <a:p>
            <a:pPr algn="just"/>
            <a:endParaRPr lang="pl-PL" b="1" dirty="0">
              <a:solidFill>
                <a:schemeClr val="tx1"/>
              </a:solidFill>
            </a:endParaRPr>
          </a:p>
          <a:p>
            <a:pPr algn="just"/>
            <a:r>
              <a:rPr lang="pl-PL" dirty="0">
                <a:solidFill>
                  <a:schemeClr val="tx1"/>
                </a:solidFill>
              </a:rPr>
              <a:t>Wskaźnik mierzy liczbę osób zagrożonych ubóstwem lub wykluczeniem społecznym objętych usługami społecznymi w ramach programu, które dzięki udziałowi w projekcie opuściły placówki opieki instytucjonalnej i korzystają </a:t>
            </a:r>
            <a:r>
              <a:rPr lang="pl-PL" dirty="0" smtClean="0">
                <a:solidFill>
                  <a:schemeClr val="tx1"/>
                </a:solidFill>
              </a:rPr>
              <a:t>z usług </a:t>
            </a:r>
            <a:r>
              <a:rPr lang="pl-PL" dirty="0">
                <a:solidFill>
                  <a:schemeClr val="tx1"/>
                </a:solidFill>
              </a:rPr>
              <a:t>społecznych świadczonych w społeczności lokalnej.</a:t>
            </a:r>
          </a:p>
          <a:p>
            <a:pPr algn="just"/>
            <a:r>
              <a:rPr lang="pl-PL" dirty="0">
                <a:solidFill>
                  <a:schemeClr val="tx1"/>
                </a:solidFill>
              </a:rPr>
              <a:t>Definicje osób zagrożonych ubóstwem lub wykluczeniem społecznym, opieki instytucjonalnej i usług społecznych świadczonych w społeczności lokalnej zgodne z </a:t>
            </a:r>
            <a:r>
              <a:rPr lang="pl-PL" i="1" dirty="0">
                <a:solidFill>
                  <a:schemeClr val="tx1"/>
                </a:solidFill>
              </a:rPr>
              <a:t>Wytycznymi w zakresie realizacji przedsięwzięć w obszarze włączenia społecznego i zwalczania ubóstwa z wykorzystaniem środków Europejskiego Funduszu Społecznego i Europejskiego Funduszu Rozwoju Regionalnego na lata 2014-2020</a:t>
            </a:r>
            <a:r>
              <a:rPr lang="pl-PL" dirty="0">
                <a:solidFill>
                  <a:schemeClr val="tx1"/>
                </a:solidFill>
              </a:rPr>
              <a:t>.</a:t>
            </a:r>
          </a:p>
        </p:txBody>
      </p:sp>
      <p:sp>
        <p:nvSpPr>
          <p:cNvPr id="13315" name="Rectangle 3"/>
          <p:cNvSpPr>
            <a:spLocks noChangeArrowheads="1"/>
          </p:cNvSpPr>
          <p:nvPr/>
        </p:nvSpPr>
        <p:spPr bwMode="auto">
          <a:xfrm>
            <a:off x="1187624" y="2969078"/>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126626490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1" y="5983224"/>
            <a:ext cx="9144000" cy="876300"/>
          </a:xfrm>
          <a:prstGeom prst="rect">
            <a:avLst/>
          </a:prstGeom>
          <a:noFill/>
          <a:ln w="9525">
            <a:noFill/>
            <a:round/>
            <a:headEnd/>
            <a:tailEnd/>
          </a:ln>
          <a:effectLst/>
        </p:spPr>
      </p:pic>
      <p:sp>
        <p:nvSpPr>
          <p:cNvPr id="33795" name="AutoShape 3"/>
          <p:cNvSpPr>
            <a:spLocks noChangeArrowheads="1"/>
          </p:cNvSpPr>
          <p:nvPr/>
        </p:nvSpPr>
        <p:spPr bwMode="auto">
          <a:xfrm>
            <a:off x="485221" y="259582"/>
            <a:ext cx="8173557" cy="561769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200" b="1" dirty="0" smtClean="0">
                <a:solidFill>
                  <a:schemeClr val="tx1"/>
                </a:solidFill>
              </a:rPr>
              <a:t>Wskaźniki rezultatu bezpośredniego dla konkursu </a:t>
            </a:r>
          </a:p>
          <a:p>
            <a:pPr algn="just"/>
            <a:endParaRPr lang="pl-PL" sz="1000" dirty="0" smtClean="0">
              <a:solidFill>
                <a:schemeClr val="tx1"/>
              </a:solidFill>
            </a:endParaRPr>
          </a:p>
          <a:p>
            <a:pPr algn="just"/>
            <a:endParaRPr lang="pl-PL" sz="1050" dirty="0" smtClean="0">
              <a:solidFill>
                <a:schemeClr val="tx1"/>
              </a:solidFill>
            </a:endParaRPr>
          </a:p>
          <a:p>
            <a:pPr algn="just"/>
            <a:r>
              <a:rPr lang="pl-PL" b="1" dirty="0">
                <a:solidFill>
                  <a:schemeClr val="tx1"/>
                </a:solidFill>
              </a:rPr>
              <a:t>Liczba utworzonych w programie miejsc świadczenia usług </a:t>
            </a:r>
            <a:br>
              <a:rPr lang="pl-PL" b="1" dirty="0">
                <a:solidFill>
                  <a:schemeClr val="tx1"/>
                </a:solidFill>
              </a:rPr>
            </a:br>
            <a:r>
              <a:rPr lang="pl-PL" b="1" dirty="0">
                <a:solidFill>
                  <a:schemeClr val="tx1"/>
                </a:solidFill>
              </a:rPr>
              <a:t>w mieszkaniach </a:t>
            </a:r>
            <a:r>
              <a:rPr lang="pl-PL" b="1" dirty="0" smtClean="0">
                <a:solidFill>
                  <a:schemeClr val="tx1"/>
                </a:solidFill>
              </a:rPr>
              <a:t>wspomaganych i </a:t>
            </a:r>
            <a:r>
              <a:rPr lang="pl-PL" b="1" dirty="0">
                <a:solidFill>
                  <a:schemeClr val="tx1"/>
                </a:solidFill>
              </a:rPr>
              <a:t>chronionych istniejących po zakończeniu projektu</a:t>
            </a:r>
          </a:p>
          <a:p>
            <a:pPr algn="just"/>
            <a:endParaRPr lang="pl-PL" dirty="0" smtClean="0">
              <a:solidFill>
                <a:srgbClr val="FF0000"/>
              </a:solidFill>
            </a:endParaRPr>
          </a:p>
          <a:p>
            <a:pPr algn="just"/>
            <a:r>
              <a:rPr lang="pl-PL" dirty="0"/>
              <a:t>Wskaźnik mierzy liczbę miejsc utworzonych </a:t>
            </a:r>
            <a:r>
              <a:rPr lang="pl-PL" dirty="0" smtClean="0"/>
              <a:t>w </a:t>
            </a:r>
            <a:r>
              <a:rPr lang="pl-PL" dirty="0"/>
              <a:t>nowych lub istniejących mieszkaniach chronionych lub wspomaganych. </a:t>
            </a:r>
          </a:p>
          <a:p>
            <a:pPr algn="just"/>
            <a:r>
              <a:rPr lang="pl-PL" dirty="0"/>
              <a:t>Mieszkanie chronione – forma pomocy społecznej, o której mowa w ustawie z dnia 12 marca 2004 r. o pomocy społecznej; standard oraz zasady funkcjonowania uregulowane są Rozporządzeniem Ministra Rodziny, Pracy </a:t>
            </a:r>
            <a:r>
              <a:rPr lang="pl-PL" dirty="0" smtClean="0"/>
              <a:t/>
            </a:r>
            <a:br>
              <a:rPr lang="pl-PL" dirty="0" smtClean="0"/>
            </a:br>
            <a:r>
              <a:rPr lang="pl-PL" dirty="0" smtClean="0"/>
              <a:t>i </a:t>
            </a:r>
            <a:r>
              <a:rPr lang="pl-PL" dirty="0"/>
              <a:t>Polityki Społecznej z dnia 26 kwietnia 2018 r. w sprawie mieszkań chronionych (Dz. U. 2018 poz. 822). </a:t>
            </a:r>
          </a:p>
          <a:p>
            <a:pPr algn="just"/>
            <a:r>
              <a:rPr lang="pl-PL" dirty="0"/>
              <a:t>Mieszkanie wspomagane – definicja, standard oraz zakres świadczonych usług zgodne </a:t>
            </a:r>
            <a:r>
              <a:rPr lang="pl-PL" dirty="0" smtClean="0"/>
              <a:t>z </a:t>
            </a:r>
            <a:r>
              <a:rPr lang="pl-PL" i="1" dirty="0"/>
              <a:t>Wytycznymi w zakresie realizacji przedsięwzięć w obszarze włączenia społecznego i zwalczania ubóstwa z wykorzystaniem środków Europejskiego Funduszu Społecznego i Europejskiego Funduszu Rozwoju Regionalnego na lata 2014-2020</a:t>
            </a:r>
            <a:r>
              <a:rPr lang="pl-PL" dirty="0" smtClean="0">
                <a:solidFill>
                  <a:srgbClr val="FF0000"/>
                </a:solidFill>
              </a:rPr>
              <a:t>.</a:t>
            </a:r>
            <a:endParaRPr lang="pl-PL" dirty="0">
              <a:solidFill>
                <a:srgbClr val="FF0000"/>
              </a:solidFill>
            </a:endParaRPr>
          </a:p>
        </p:txBody>
      </p:sp>
      <p:sp>
        <p:nvSpPr>
          <p:cNvPr id="13315" name="Rectangle 3"/>
          <p:cNvSpPr>
            <a:spLocks noChangeArrowheads="1"/>
          </p:cNvSpPr>
          <p:nvPr/>
        </p:nvSpPr>
        <p:spPr bwMode="auto">
          <a:xfrm>
            <a:off x="1187624" y="2969078"/>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2384636566"/>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26139" y="5972781"/>
            <a:ext cx="9144000" cy="876300"/>
          </a:xfrm>
          <a:prstGeom prst="rect">
            <a:avLst/>
          </a:prstGeom>
          <a:noFill/>
          <a:ln w="9525">
            <a:noFill/>
            <a:round/>
            <a:headEnd/>
            <a:tailEnd/>
          </a:ln>
          <a:effectLst/>
        </p:spPr>
      </p:pic>
      <p:sp>
        <p:nvSpPr>
          <p:cNvPr id="33795" name="AutoShape 3"/>
          <p:cNvSpPr>
            <a:spLocks noChangeArrowheads="1"/>
          </p:cNvSpPr>
          <p:nvPr/>
        </p:nvSpPr>
        <p:spPr bwMode="auto">
          <a:xfrm>
            <a:off x="476382" y="476672"/>
            <a:ext cx="8191235" cy="550502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400" b="1" dirty="0" smtClean="0">
              <a:solidFill>
                <a:schemeClr val="tx1"/>
              </a:solidFill>
            </a:endParaRPr>
          </a:p>
          <a:p>
            <a:pPr algn="ctr"/>
            <a:r>
              <a:rPr lang="pl-PL" sz="2400" b="1" dirty="0" smtClean="0">
                <a:solidFill>
                  <a:schemeClr val="tx1"/>
                </a:solidFill>
              </a:rPr>
              <a:t>Wskaźniki produktu dla konkursu </a:t>
            </a:r>
            <a:endParaRPr lang="pl-PL" sz="2400" b="1" dirty="0">
              <a:solidFill>
                <a:schemeClr val="tx1"/>
              </a:solidFill>
            </a:endParaRPr>
          </a:p>
          <a:p>
            <a:pPr lvl="0" algn="just"/>
            <a:endParaRPr lang="pl-PL" sz="1050" dirty="0" smtClean="0"/>
          </a:p>
          <a:p>
            <a:pPr lvl="0" algn="just"/>
            <a:endParaRPr lang="pl-PL" sz="1600" b="1" dirty="0" smtClean="0">
              <a:solidFill>
                <a:schemeClr val="tx1">
                  <a:lumMod val="95000"/>
                  <a:lumOff val="5000"/>
                </a:schemeClr>
              </a:solidFill>
              <a:ea typeface="Times New Roman" pitchFamily="18" charset="0"/>
            </a:endParaRPr>
          </a:p>
          <a:p>
            <a:pPr lvl="0" algn="just"/>
            <a:r>
              <a:rPr lang="pl-PL" sz="2000" b="1" dirty="0" smtClean="0">
                <a:solidFill>
                  <a:schemeClr val="tx1">
                    <a:lumMod val="95000"/>
                    <a:lumOff val="5000"/>
                  </a:schemeClr>
                </a:solidFill>
                <a:ea typeface="Times New Roman" pitchFamily="18" charset="0"/>
              </a:rPr>
              <a:t>Liczba </a:t>
            </a:r>
            <a:r>
              <a:rPr lang="pl-PL" sz="2000" b="1" dirty="0">
                <a:solidFill>
                  <a:schemeClr val="tx1">
                    <a:lumMod val="95000"/>
                    <a:lumOff val="5000"/>
                  </a:schemeClr>
                </a:solidFill>
                <a:ea typeface="Times New Roman" pitchFamily="18" charset="0"/>
              </a:rPr>
              <a:t>osób zagrożonych ubóstwem lub wykluczeniem społecznym objętych usługami społecznymi świadczonymi w interesie ogólnym w </a:t>
            </a:r>
            <a:r>
              <a:rPr lang="pl-PL" sz="2000" b="1" dirty="0" smtClean="0">
                <a:solidFill>
                  <a:schemeClr val="tx1">
                    <a:lumMod val="95000"/>
                    <a:lumOff val="5000"/>
                  </a:schemeClr>
                </a:solidFill>
                <a:ea typeface="Times New Roman" pitchFamily="18" charset="0"/>
              </a:rPr>
              <a:t>programie</a:t>
            </a:r>
          </a:p>
          <a:p>
            <a:pPr lvl="0" algn="just"/>
            <a:endParaRPr lang="pl-PL" b="1" dirty="0" smtClean="0">
              <a:solidFill>
                <a:schemeClr val="tx1">
                  <a:lumMod val="95000"/>
                  <a:lumOff val="5000"/>
                </a:schemeClr>
              </a:solidFill>
              <a:ea typeface="Times New Roman" pitchFamily="18" charset="0"/>
            </a:endParaRPr>
          </a:p>
          <a:p>
            <a:pPr lvl="0" algn="just"/>
            <a:r>
              <a:rPr lang="pl-PL" sz="1600" dirty="0"/>
              <a:t>Wskaźnik obejmuje osoby zagrożone ubóstwem lub wykluczeniem społecznym (definicja jak we wskaźniku: liczba osób zagrożonych ubóstwem lub wykluczeniem społecznym objętych wsparciem w programie), które otrzymały wsparcie w postaci usług społecznych w ramach projektu. </a:t>
            </a:r>
          </a:p>
          <a:p>
            <a:pPr lvl="0" algn="just"/>
            <a:r>
              <a:rPr lang="pl-PL" sz="1600" dirty="0"/>
              <a:t>Usługi społeczne świadczone w interesie ogólnym należy rozumieć zgodnie z definicją usług społecznych świadczonych w społeczności lokalnej wskazaną w </a:t>
            </a:r>
            <a:r>
              <a:rPr lang="pl-PL" sz="1600" i="1" dirty="0"/>
              <a:t>Wytycznych </a:t>
            </a:r>
            <a:r>
              <a:rPr lang="pl-PL" sz="1600" i="1" dirty="0" smtClean="0"/>
              <a:t>w zakresie </a:t>
            </a:r>
            <a:r>
              <a:rPr lang="pl-PL" sz="1600" i="1" dirty="0"/>
              <a:t>realizacji przedsięwzięć w obszarze włączenia społecznego i zwalczania ubóstwa z wykorzystaniem środków Europejskiego Funduszu Społecznego </a:t>
            </a:r>
            <a:r>
              <a:rPr lang="pl-PL" sz="1600" i="1" dirty="0" smtClean="0"/>
              <a:t>i Europejskiego </a:t>
            </a:r>
            <a:r>
              <a:rPr lang="pl-PL" sz="1600" i="1" dirty="0"/>
              <a:t>Funduszu Rozwoju Regionalnego na lata 2014-2020</a:t>
            </a:r>
            <a:r>
              <a:rPr lang="pl-PL" sz="1600" i="1" dirty="0" smtClean="0"/>
              <a:t>.</a:t>
            </a:r>
            <a:endParaRPr lang="pl-PL" sz="1400" i="1" dirty="0">
              <a:solidFill>
                <a:srgbClr val="FF0000"/>
              </a:solidFill>
            </a:endParaRPr>
          </a:p>
          <a:p>
            <a:pPr algn="just"/>
            <a:endParaRPr lang="pl-PL" sz="1400" dirty="0" smtClean="0">
              <a:solidFill>
                <a:schemeClr val="tx1"/>
              </a:solidFill>
            </a:endParaRPr>
          </a:p>
          <a:p>
            <a:pPr algn="just"/>
            <a:endParaRPr lang="pl-PL" sz="1400" dirty="0" smtClean="0">
              <a:solidFill>
                <a:schemeClr val="tx1"/>
              </a:solidFill>
            </a:endParaRPr>
          </a:p>
          <a:p>
            <a:pPr lvl="0" algn="just"/>
            <a:endParaRPr lang="pl-PL" dirty="0">
              <a:solidFill>
                <a:srgbClr val="FF0000"/>
              </a:solidFill>
            </a:endParaRPr>
          </a:p>
          <a:p>
            <a:pPr algn="ctr"/>
            <a:endParaRPr lang="pl-PL" b="1" dirty="0">
              <a:solidFill>
                <a:srgbClr val="FF0000"/>
              </a:solidFill>
            </a:endParaRPr>
          </a:p>
        </p:txBody>
      </p:sp>
    </p:spTree>
    <p:extLst>
      <p:ext uri="{BB962C8B-B14F-4D97-AF65-F5344CB8AC3E}">
        <p14:creationId xmlns:p14="http://schemas.microsoft.com/office/powerpoint/2010/main" val="199174257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85221" y="437084"/>
            <a:ext cx="8173557" cy="515215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solidFill>
            </a:endParaRPr>
          </a:p>
          <a:p>
            <a:pPr algn="ctr"/>
            <a:r>
              <a:rPr lang="pl-PL" sz="2400" b="1" dirty="0" smtClean="0">
                <a:solidFill>
                  <a:schemeClr val="tx1"/>
                </a:solidFill>
              </a:rPr>
              <a:t>Wskaźnik produktu </a:t>
            </a:r>
            <a:r>
              <a:rPr lang="pl-PL" sz="2400" b="1" dirty="0">
                <a:solidFill>
                  <a:schemeClr val="tx1"/>
                </a:solidFill>
              </a:rPr>
              <a:t>dla </a:t>
            </a:r>
            <a:r>
              <a:rPr lang="pl-PL" sz="2400" b="1" dirty="0" smtClean="0">
                <a:solidFill>
                  <a:schemeClr val="tx1"/>
                </a:solidFill>
              </a:rPr>
              <a:t>konkursu</a:t>
            </a:r>
            <a:endParaRPr lang="pl-PL" sz="2400" dirty="0" smtClean="0">
              <a:solidFill>
                <a:schemeClr val="tx1"/>
              </a:solidFill>
            </a:endParaRPr>
          </a:p>
          <a:p>
            <a:pPr algn="just"/>
            <a:endParaRPr lang="pl-PL" sz="1050" dirty="0" smtClean="0">
              <a:solidFill>
                <a:schemeClr val="tx1"/>
              </a:solidFill>
            </a:endParaRPr>
          </a:p>
          <a:p>
            <a:pPr algn="just"/>
            <a:r>
              <a:rPr lang="pl-PL" sz="2000" b="1" dirty="0">
                <a:solidFill>
                  <a:schemeClr val="tx1"/>
                </a:solidFill>
              </a:rPr>
              <a:t>Liczba osób zagrożonych ubóstwem lub wykluczeniem społecznym objętych usługami asystenckimi i opiekuńczymi świadczonymi </a:t>
            </a:r>
            <a:r>
              <a:rPr lang="pl-PL" sz="2000" b="1" dirty="0" smtClean="0">
                <a:solidFill>
                  <a:schemeClr val="tx1"/>
                </a:solidFill>
              </a:rPr>
              <a:t>w społeczności </a:t>
            </a:r>
            <a:r>
              <a:rPr lang="pl-PL" sz="2000" b="1" dirty="0">
                <a:solidFill>
                  <a:schemeClr val="tx1"/>
                </a:solidFill>
              </a:rPr>
              <a:t>lokalnej w </a:t>
            </a:r>
            <a:r>
              <a:rPr lang="pl-PL" sz="2000" b="1" dirty="0" smtClean="0">
                <a:solidFill>
                  <a:schemeClr val="tx1"/>
                </a:solidFill>
              </a:rPr>
              <a:t>programie</a:t>
            </a:r>
          </a:p>
          <a:p>
            <a:pPr algn="just"/>
            <a:endParaRPr lang="pl-PL" sz="1600" b="1" dirty="0">
              <a:solidFill>
                <a:schemeClr val="tx1"/>
              </a:solidFill>
            </a:endParaRPr>
          </a:p>
          <a:p>
            <a:pPr algn="just"/>
            <a:r>
              <a:rPr lang="pl-PL" sz="1600" dirty="0">
                <a:solidFill>
                  <a:schemeClr val="tx1"/>
                </a:solidFill>
              </a:rPr>
              <a:t>Wskaźnik obejmuje osoby zagrożone ubóstwem lub wykluczeniem społecznym (definicja jak we wskaźniku: liczba osób zagrożonych ubóstwem lub wykluczeniem społecznym objętych wsparciem w programie), które otrzymały wsparcie w postaci usług asystenckich lub opiekuńczych świadczonych w społeczności lokalnej w ramach projektu.</a:t>
            </a:r>
          </a:p>
          <a:p>
            <a:pPr algn="just"/>
            <a:r>
              <a:rPr lang="pl-PL" sz="1600" dirty="0">
                <a:solidFill>
                  <a:schemeClr val="tx1"/>
                </a:solidFill>
              </a:rPr>
              <a:t>Usługi asystenckie i opiekuńcze świadczone w społeczności lokalnej należy rozumieć zgodnie z definicją usług społecznych świadczonych w społeczności lokalnej wskazaną </a:t>
            </a:r>
            <a:r>
              <a:rPr lang="pl-PL" sz="1600" dirty="0" smtClean="0">
                <a:solidFill>
                  <a:schemeClr val="tx1"/>
                </a:solidFill>
              </a:rPr>
              <a:t>w </a:t>
            </a:r>
            <a:r>
              <a:rPr lang="pl-PL" sz="1600" i="1" dirty="0" smtClean="0">
                <a:solidFill>
                  <a:schemeClr val="tx1"/>
                </a:solidFill>
              </a:rPr>
              <a:t>Wytycznych </a:t>
            </a:r>
            <a:r>
              <a:rPr lang="pl-PL" sz="1600" i="1" dirty="0">
                <a:solidFill>
                  <a:schemeClr val="tx1"/>
                </a:solidFill>
              </a:rPr>
              <a:t>w zakresie realizacji przedsięwzięć w obszarze włączenia społecznego </a:t>
            </a:r>
            <a:r>
              <a:rPr lang="pl-PL" sz="1600" i="1" dirty="0" smtClean="0">
                <a:solidFill>
                  <a:schemeClr val="tx1"/>
                </a:solidFill>
              </a:rPr>
              <a:t>i zwalczania </a:t>
            </a:r>
            <a:r>
              <a:rPr lang="pl-PL" sz="1600" i="1" dirty="0">
                <a:solidFill>
                  <a:schemeClr val="tx1"/>
                </a:solidFill>
              </a:rPr>
              <a:t>ubóstwa z wykorzystaniem środków Europejskiego Funduszu Społecznego </a:t>
            </a:r>
            <a:r>
              <a:rPr lang="pl-PL" sz="1600" i="1" dirty="0" smtClean="0">
                <a:solidFill>
                  <a:schemeClr val="tx1"/>
                </a:solidFill>
              </a:rPr>
              <a:t>i Europejskiego </a:t>
            </a:r>
            <a:r>
              <a:rPr lang="pl-PL" sz="1600" i="1" dirty="0">
                <a:solidFill>
                  <a:schemeClr val="tx1"/>
                </a:solidFill>
              </a:rPr>
              <a:t>Funduszu Rozwoju Regionalnego na lata 2014-2020.</a:t>
            </a:r>
          </a:p>
        </p:txBody>
      </p:sp>
      <p:sp>
        <p:nvSpPr>
          <p:cNvPr id="13315" name="Rectangle 3"/>
          <p:cNvSpPr>
            <a:spLocks noChangeArrowheads="1"/>
          </p:cNvSpPr>
          <p:nvPr/>
        </p:nvSpPr>
        <p:spPr bwMode="auto">
          <a:xfrm>
            <a:off x="1187624" y="2969078"/>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285114676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85221" y="437084"/>
            <a:ext cx="8173557" cy="554461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solidFill>
            </a:endParaRPr>
          </a:p>
          <a:p>
            <a:pPr algn="ctr"/>
            <a:r>
              <a:rPr lang="pl-PL" sz="2400" b="1" dirty="0" smtClean="0">
                <a:solidFill>
                  <a:schemeClr val="tx1"/>
                </a:solidFill>
              </a:rPr>
              <a:t>Wskaźnik produktu </a:t>
            </a:r>
            <a:r>
              <a:rPr lang="pl-PL" sz="2400" b="1" dirty="0">
                <a:solidFill>
                  <a:schemeClr val="tx1"/>
                </a:solidFill>
              </a:rPr>
              <a:t>dla </a:t>
            </a:r>
            <a:r>
              <a:rPr lang="pl-PL" sz="2400" b="1" dirty="0" smtClean="0">
                <a:solidFill>
                  <a:schemeClr val="tx1"/>
                </a:solidFill>
              </a:rPr>
              <a:t>konkursu</a:t>
            </a:r>
            <a:endParaRPr lang="pl-PL" sz="2400" dirty="0" smtClean="0">
              <a:solidFill>
                <a:schemeClr val="tx1"/>
              </a:solidFill>
            </a:endParaRPr>
          </a:p>
          <a:p>
            <a:pPr algn="just"/>
            <a:endParaRPr lang="pl-PL" sz="1050" dirty="0" smtClean="0">
              <a:solidFill>
                <a:schemeClr val="tx1"/>
              </a:solidFill>
            </a:endParaRPr>
          </a:p>
          <a:p>
            <a:pPr algn="just"/>
            <a:r>
              <a:rPr lang="pl-PL" sz="2000" b="1" dirty="0"/>
              <a:t>Liczba osób zagrożonych ubóstwem lub wykluczeniem społecznym objętych usługami w postaci mieszkań chronionych i wspomaganych w </a:t>
            </a:r>
            <a:r>
              <a:rPr lang="pl-PL" sz="2000" b="1" dirty="0" smtClean="0"/>
              <a:t>programie</a:t>
            </a:r>
          </a:p>
          <a:p>
            <a:pPr algn="just"/>
            <a:endParaRPr lang="pl-PL" sz="1600" b="1" dirty="0">
              <a:solidFill>
                <a:schemeClr val="tx1"/>
              </a:solidFill>
            </a:endParaRPr>
          </a:p>
          <a:p>
            <a:pPr algn="just"/>
            <a:r>
              <a:rPr lang="pl-PL" dirty="0"/>
              <a:t>Wskaźnik obejmuje osoby zagrożone ubóstwem lub wykluczeniem społecznym (definicja jak we wskaźniku: liczba osób zagrożonych ubóstwem lub wykluczeniem społecznym objętych wsparciem w programie), które otrzymały wsparcie w projektach przewidujących pobyt </a:t>
            </a:r>
            <a:br>
              <a:rPr lang="pl-PL" dirty="0"/>
            </a:br>
            <a:r>
              <a:rPr lang="pl-PL" dirty="0"/>
              <a:t>w mieszkaniach chronionych lub wspomaganych, będące odbiorcami usług świadczonych w mieszkaniach chronionych lub wspomaganych. Usługi w postaci mieszkań chronionych i wspomaganych należy rozumieć zgodnie z definicją usług społecznych świadczonych w społeczności lokalnej wskazaną w </a:t>
            </a:r>
            <a:r>
              <a:rPr lang="pl-PL" i="1" dirty="0"/>
              <a:t>Wytycznych w zakresie realizacji przedsięwzięć w obszarze włączenia społecznego i zwalczania ubóstwa z wykorzystaniem środków Europejskiego </a:t>
            </a:r>
            <a:r>
              <a:rPr lang="pl-PL" i="1" dirty="0" smtClean="0"/>
              <a:t>Funduszu Społecznego i </a:t>
            </a:r>
            <a:r>
              <a:rPr lang="pl-PL" i="1" dirty="0"/>
              <a:t>Europejskiego Funduszu Rozwoju Regionalnego na lata 2014-2020</a:t>
            </a:r>
            <a:r>
              <a:rPr lang="pl-PL" sz="1600" i="1" dirty="0" smtClean="0">
                <a:solidFill>
                  <a:schemeClr val="tx1"/>
                </a:solidFill>
              </a:rPr>
              <a:t>.</a:t>
            </a:r>
            <a:endParaRPr lang="pl-PL" sz="1600" i="1" dirty="0">
              <a:solidFill>
                <a:schemeClr val="tx1"/>
              </a:solidFill>
            </a:endParaRPr>
          </a:p>
        </p:txBody>
      </p:sp>
      <p:sp>
        <p:nvSpPr>
          <p:cNvPr id="13315" name="Rectangle 3"/>
          <p:cNvSpPr>
            <a:spLocks noChangeArrowheads="1"/>
          </p:cNvSpPr>
          <p:nvPr/>
        </p:nvSpPr>
        <p:spPr bwMode="auto">
          <a:xfrm>
            <a:off x="1187624" y="2969078"/>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160603580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539552" y="260648"/>
            <a:ext cx="8173557" cy="515215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smtClean="0">
                <a:solidFill>
                  <a:schemeClr val="tx1"/>
                </a:solidFill>
              </a:rPr>
              <a:t>Wskaźnik </a:t>
            </a:r>
            <a:r>
              <a:rPr lang="pl-PL" sz="2400" b="1" dirty="0" smtClean="0"/>
              <a:t>rezultatu wymagany </a:t>
            </a:r>
            <a:r>
              <a:rPr lang="pl-PL" sz="2400" b="1" dirty="0"/>
              <a:t>przez IP ZIT</a:t>
            </a:r>
            <a:endParaRPr lang="pl-PL" sz="2400" dirty="0" smtClean="0">
              <a:solidFill>
                <a:schemeClr val="tx1"/>
              </a:solidFill>
            </a:endParaRPr>
          </a:p>
          <a:p>
            <a:pPr algn="just"/>
            <a:endParaRPr lang="pl-PL" sz="300" dirty="0" smtClean="0">
              <a:solidFill>
                <a:schemeClr val="tx1"/>
              </a:solidFill>
            </a:endParaRPr>
          </a:p>
          <a:p>
            <a:pPr algn="just"/>
            <a:r>
              <a:rPr lang="pl-PL" sz="2000" b="1" dirty="0"/>
              <a:t>Liczba osób zagrożonych ubóstwem lub wykluczeniem społecznym poszukujących pracy, uczestniczących w kształceniu lub szkoleniu, zdobywających kwalifikacje, pracujących (łącznie z prowadzącymi działalność na własny rachunek) po opuszczeniu programu</a:t>
            </a:r>
          </a:p>
          <a:p>
            <a:pPr algn="just"/>
            <a:endParaRPr lang="pl-PL" sz="500" b="1" dirty="0">
              <a:solidFill>
                <a:schemeClr val="tx1"/>
              </a:solidFill>
            </a:endParaRPr>
          </a:p>
          <a:p>
            <a:pPr algn="just"/>
            <a:r>
              <a:rPr lang="pl-PL" sz="1700" dirty="0"/>
              <a:t>Wskaźnik służy monitorowaniu sytuacji osób zagrożonych ubóstwem lub wykluczeniem społecznym objętych usługami społecznymi i zdrowotnymi po zakończeniu udziału w projekcie. Definicja osób zagrożonych ubóstwem lub wykluczeniem społecznym objętych usługami społecznymi zgodna z </a:t>
            </a:r>
            <a:r>
              <a:rPr lang="pl-PL" sz="1700" i="1" dirty="0"/>
              <a:t>Wytycznymi w zakresie realizacji przedsięwzięć w obszarze włączenia społecznego i zwalczania ubóstwa z wykorzystaniem środków Europejskiego Funduszu Społecznego i Europejskiego Funduszu Rozwoju Regionalnego na lata 2014-2020.</a:t>
            </a:r>
            <a:endParaRPr lang="pl-PL" sz="1700" dirty="0"/>
          </a:p>
          <a:p>
            <a:pPr algn="just"/>
            <a:r>
              <a:rPr lang="pl-PL" sz="1700" dirty="0"/>
              <a:t>Definicja osób zagrożonych ubóstwem lub wykluczeniem społecznym objętych usługami zdrowotnymi zgodna z </a:t>
            </a:r>
            <a:r>
              <a:rPr lang="pl-PL" sz="1700" i="1" dirty="0"/>
              <a:t>Wytycznymi w zakresie realizacji przedsięwzięć z udziałem środków EFS w obszarze zdrowia na lata 2014-2020</a:t>
            </a:r>
            <a:r>
              <a:rPr lang="pl-PL" sz="1700" dirty="0"/>
              <a:t>.</a:t>
            </a:r>
          </a:p>
          <a:p>
            <a:pPr algn="just"/>
            <a:r>
              <a:rPr lang="pl-PL" sz="1700" dirty="0"/>
              <a:t>Definicja poszukiwania pracy, uczestniczenia w kształceniu lub szkoleniu, zdobywania kwalifikacji, zatrudnienia jak we wskaźniku wspólnym: </a:t>
            </a:r>
            <a:r>
              <a:rPr lang="pl-PL" sz="1700" i="1" dirty="0"/>
              <a:t>liczba osób w niekorzystnej sytuacji społecznej poszukujących pracy, uczestniczących w kształceniu lub szkoleniu, zdobywających kwalifikacje, zatrudnionych (łącznie z prowadzącymi działalność na własny rachunek) po opuszczeniu programu</a:t>
            </a:r>
            <a:r>
              <a:rPr lang="pl-PL" sz="1700" i="1" dirty="0" smtClean="0">
                <a:solidFill>
                  <a:schemeClr val="tx1"/>
                </a:solidFill>
              </a:rPr>
              <a:t>.</a:t>
            </a:r>
            <a:endParaRPr lang="pl-PL" sz="1700" i="1" dirty="0">
              <a:solidFill>
                <a:schemeClr val="tx1"/>
              </a:solidFill>
            </a:endParaRPr>
          </a:p>
        </p:txBody>
      </p:sp>
      <p:sp>
        <p:nvSpPr>
          <p:cNvPr id="13315" name="Rectangle 3"/>
          <p:cNvSpPr>
            <a:spLocks noChangeArrowheads="1"/>
          </p:cNvSpPr>
          <p:nvPr/>
        </p:nvSpPr>
        <p:spPr bwMode="auto">
          <a:xfrm>
            <a:off x="1043608" y="3013162"/>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346100675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6165304"/>
            <a:ext cx="9144000" cy="692696"/>
          </a:xfrm>
          <a:prstGeom prst="rect">
            <a:avLst/>
          </a:prstGeom>
          <a:noFill/>
          <a:ln w="9525">
            <a:noFill/>
            <a:round/>
            <a:headEnd/>
            <a:tailEnd/>
          </a:ln>
          <a:effectLst/>
        </p:spPr>
      </p:pic>
      <p:sp>
        <p:nvSpPr>
          <p:cNvPr id="33795" name="AutoShape 3"/>
          <p:cNvSpPr>
            <a:spLocks noChangeArrowheads="1"/>
          </p:cNvSpPr>
          <p:nvPr/>
        </p:nvSpPr>
        <p:spPr bwMode="auto">
          <a:xfrm>
            <a:off x="476382" y="332656"/>
            <a:ext cx="8191235" cy="590465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smtClean="0">
                <a:solidFill>
                  <a:schemeClr val="tx1">
                    <a:lumMod val="95000"/>
                    <a:lumOff val="5000"/>
                  </a:schemeClr>
                </a:solidFill>
              </a:rPr>
              <a:t>Wskaźniki horyzontalne</a:t>
            </a:r>
          </a:p>
          <a:p>
            <a:pPr algn="ctr"/>
            <a:endParaRPr lang="pl-PL" b="1" dirty="0" smtClean="0">
              <a:solidFill>
                <a:schemeClr val="tx1">
                  <a:lumMod val="95000"/>
                  <a:lumOff val="5000"/>
                </a:schemeClr>
              </a:solidFill>
            </a:endParaRPr>
          </a:p>
          <a:p>
            <a:pPr algn="just"/>
            <a:r>
              <a:rPr lang="pl-PL" dirty="0">
                <a:solidFill>
                  <a:schemeClr val="tx1"/>
                </a:solidFill>
              </a:rPr>
              <a:t>Wnioskodawca </a:t>
            </a:r>
            <a:r>
              <a:rPr lang="pl-PL" dirty="0" smtClean="0">
                <a:solidFill>
                  <a:schemeClr val="tx1"/>
                </a:solidFill>
              </a:rPr>
              <a:t>zobligowany </a:t>
            </a:r>
            <a:r>
              <a:rPr lang="pl-PL" dirty="0">
                <a:solidFill>
                  <a:schemeClr val="tx1"/>
                </a:solidFill>
              </a:rPr>
              <a:t>jest do </a:t>
            </a:r>
            <a:r>
              <a:rPr lang="pl-PL" b="1" dirty="0">
                <a:solidFill>
                  <a:schemeClr val="tx1"/>
                </a:solidFill>
              </a:rPr>
              <a:t>monitorowania  wskaźników </a:t>
            </a:r>
            <a:r>
              <a:rPr lang="pl-PL" b="1" dirty="0" smtClean="0">
                <a:solidFill>
                  <a:schemeClr val="tx1"/>
                </a:solidFill>
              </a:rPr>
              <a:t>horyzontalnych</a:t>
            </a:r>
            <a:r>
              <a:rPr lang="pl-PL" dirty="0" smtClean="0">
                <a:solidFill>
                  <a:schemeClr val="tx1"/>
                </a:solidFill>
              </a:rPr>
              <a:t> z </a:t>
            </a:r>
            <a:r>
              <a:rPr lang="pl-PL" i="1" dirty="0" smtClean="0">
                <a:solidFill>
                  <a:schemeClr val="tx1"/>
                </a:solidFill>
              </a:rPr>
              <a:t>Wytycznymi w </a:t>
            </a:r>
            <a:r>
              <a:rPr lang="pl-PL" i="1" dirty="0">
                <a:solidFill>
                  <a:schemeClr val="tx1"/>
                </a:solidFill>
              </a:rPr>
              <a:t>zakresie monitorowania postępu rzeczowego realizacji programów operacyjnych na lata 2014-2020</a:t>
            </a:r>
            <a:r>
              <a:rPr lang="pl-PL" dirty="0">
                <a:solidFill>
                  <a:schemeClr val="tx1"/>
                </a:solidFill>
              </a:rPr>
              <a:t>. </a:t>
            </a:r>
            <a:endParaRPr lang="pl-PL" dirty="0" smtClean="0">
              <a:solidFill>
                <a:schemeClr val="tx1"/>
              </a:solidFill>
            </a:endParaRPr>
          </a:p>
          <a:p>
            <a:pPr algn="just"/>
            <a:r>
              <a:rPr lang="pl-PL" dirty="0"/>
              <a:t>We wniosku o dofinansowanie projektu </a:t>
            </a:r>
            <a:r>
              <a:rPr lang="pl-PL" dirty="0" smtClean="0"/>
              <a:t>powinny zostać wybrane </a:t>
            </a:r>
            <a:r>
              <a:rPr lang="pl-PL" b="1" dirty="0" smtClean="0"/>
              <a:t>wszystkie wskaźniki horyzontalne</a:t>
            </a:r>
            <a:r>
              <a:rPr lang="pl-PL" dirty="0" smtClean="0"/>
              <a:t>, ze wskazaniem źródła danych do pomiaru wskaźników oraz sposobu pomiaru.</a:t>
            </a:r>
          </a:p>
          <a:p>
            <a:pPr algn="just"/>
            <a:endParaRPr lang="pl-PL" dirty="0">
              <a:solidFill>
                <a:schemeClr val="tx1"/>
              </a:solidFill>
            </a:endParaRPr>
          </a:p>
          <a:p>
            <a:pPr marL="285750" indent="-285750" algn="just">
              <a:buFont typeface="Arial" panose="020B0604020202020204" pitchFamily="34" charset="0"/>
              <a:buChar char="•"/>
            </a:pPr>
            <a:r>
              <a:rPr lang="pl-PL" dirty="0">
                <a:solidFill>
                  <a:schemeClr val="tx1"/>
                </a:solidFill>
              </a:rPr>
              <a:t>Liczba obiektów dostosowanych do potrzeb osób z </a:t>
            </a:r>
            <a:r>
              <a:rPr lang="pl-PL" dirty="0" smtClean="0">
                <a:solidFill>
                  <a:schemeClr val="tx1"/>
                </a:solidFill>
              </a:rPr>
              <a:t>niepełnosprawnościami</a:t>
            </a:r>
          </a:p>
          <a:p>
            <a:pPr algn="just"/>
            <a:endParaRPr lang="pl-PL" dirty="0" smtClean="0">
              <a:solidFill>
                <a:schemeClr val="tx1"/>
              </a:solidFill>
            </a:endParaRPr>
          </a:p>
          <a:p>
            <a:pPr marL="285750" indent="-285750" algn="just">
              <a:buFont typeface="Arial" panose="020B0604020202020204" pitchFamily="34" charset="0"/>
              <a:buChar char="•"/>
            </a:pPr>
            <a:r>
              <a:rPr lang="pl-PL" dirty="0">
                <a:solidFill>
                  <a:schemeClr val="tx1"/>
                </a:solidFill>
              </a:rPr>
              <a:t>Liczba osób objętych szkoleniami / doradztwem w zakresie kompetencji </a:t>
            </a:r>
            <a:r>
              <a:rPr lang="pl-PL" dirty="0" smtClean="0">
                <a:solidFill>
                  <a:schemeClr val="tx1"/>
                </a:solidFill>
              </a:rPr>
              <a:t>cyfrowych</a:t>
            </a:r>
          </a:p>
          <a:p>
            <a:pPr algn="just"/>
            <a:endParaRPr lang="pl-PL" dirty="0" smtClean="0">
              <a:solidFill>
                <a:schemeClr val="tx1"/>
              </a:solidFill>
            </a:endParaRPr>
          </a:p>
          <a:p>
            <a:pPr marL="285750" indent="-285750" algn="just">
              <a:buFont typeface="Arial" panose="020B0604020202020204" pitchFamily="34" charset="0"/>
              <a:buChar char="•"/>
            </a:pPr>
            <a:r>
              <a:rPr lang="pl-PL" dirty="0">
                <a:solidFill>
                  <a:schemeClr val="tx1"/>
                </a:solidFill>
              </a:rPr>
              <a:t>Liczba projektów, w których sfinansowano koszty racjonalnych usprawnień dla osób z </a:t>
            </a:r>
            <a:r>
              <a:rPr lang="pl-PL" dirty="0" smtClean="0">
                <a:solidFill>
                  <a:schemeClr val="tx1"/>
                </a:solidFill>
              </a:rPr>
              <a:t>niepełnosprawnościami</a:t>
            </a:r>
          </a:p>
          <a:p>
            <a:pPr marL="285750" indent="-285750" algn="just">
              <a:buFont typeface="Arial" panose="020B0604020202020204" pitchFamily="34" charset="0"/>
              <a:buChar char="•"/>
            </a:pPr>
            <a:endParaRPr lang="pl-PL" dirty="0" smtClean="0">
              <a:solidFill>
                <a:schemeClr val="tx1"/>
              </a:solidFill>
            </a:endParaRPr>
          </a:p>
          <a:p>
            <a:pPr marL="285750" indent="-285750" algn="just">
              <a:buFont typeface="Arial" panose="020B0604020202020204" pitchFamily="34" charset="0"/>
              <a:buChar char="•"/>
            </a:pPr>
            <a:r>
              <a:rPr lang="pl-PL" dirty="0">
                <a:solidFill>
                  <a:schemeClr val="tx1"/>
                </a:solidFill>
              </a:rPr>
              <a:t>Liczba podmiotów wykorzystujących technologie informacyjno–komunikacyjne (TIK</a:t>
            </a:r>
            <a:r>
              <a:rPr lang="pl-PL" dirty="0" smtClean="0">
                <a:solidFill>
                  <a:schemeClr val="tx1"/>
                </a:solidFill>
              </a:rPr>
              <a:t>)</a:t>
            </a:r>
            <a:endParaRPr lang="pl-PL" dirty="0">
              <a:solidFill>
                <a:schemeClr val="tx1"/>
              </a:solidFill>
            </a:endParaRPr>
          </a:p>
          <a:p>
            <a:pPr algn="just"/>
            <a:endParaRPr lang="pl-PL" sz="1600" dirty="0" smtClean="0">
              <a:solidFill>
                <a:schemeClr val="tx1"/>
              </a:solidFill>
            </a:endParaRPr>
          </a:p>
          <a:p>
            <a:pPr algn="just"/>
            <a:r>
              <a:rPr lang="pl-PL" sz="1600" b="1" dirty="0" smtClean="0">
                <a:solidFill>
                  <a:schemeClr val="tx1"/>
                </a:solidFill>
              </a:rPr>
              <a:t> </a:t>
            </a:r>
            <a:endParaRPr lang="pl-PL" sz="1600" b="1" dirty="0">
              <a:solidFill>
                <a:schemeClr val="tx1"/>
              </a:solidFill>
            </a:endParaRPr>
          </a:p>
        </p:txBody>
      </p:sp>
    </p:spTree>
    <p:extLst>
      <p:ext uri="{BB962C8B-B14F-4D97-AF65-F5344CB8AC3E}">
        <p14:creationId xmlns:p14="http://schemas.microsoft.com/office/powerpoint/2010/main" val="1676120705"/>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548680"/>
            <a:ext cx="8208912" cy="496855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Uproszczone metody rozliczania wydatków </a:t>
            </a:r>
            <a:r>
              <a:rPr lang="pl-PL" sz="1600" b="1" dirty="0">
                <a:solidFill>
                  <a:srgbClr val="FF0000"/>
                </a:solidFill>
              </a:rPr>
              <a:t/>
            </a:r>
            <a:br>
              <a:rPr lang="pl-PL" sz="1600" b="1" dirty="0">
                <a:solidFill>
                  <a:srgbClr val="FF0000"/>
                </a:solidFill>
              </a:rPr>
            </a:br>
            <a:endParaRPr lang="pl-PL" dirty="0">
              <a:solidFill>
                <a:srgbClr val="FF0000"/>
              </a:solidFill>
            </a:endParaRPr>
          </a:p>
          <a:p>
            <a:pP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rgbClr val="FF0000"/>
              </a:solidFill>
            </a:endParaRPr>
          </a:p>
          <a:p>
            <a:pPr algn="just"/>
            <a:r>
              <a:rPr lang="pl-PL" dirty="0">
                <a:solidFill>
                  <a:schemeClr val="tx1"/>
                </a:solidFill>
              </a:rPr>
              <a:t>W ramach </a:t>
            </a:r>
            <a:r>
              <a:rPr lang="pl-PL" dirty="0" smtClean="0">
                <a:solidFill>
                  <a:schemeClr val="tx1"/>
                </a:solidFill>
              </a:rPr>
              <a:t>konkursów, </a:t>
            </a:r>
            <a:r>
              <a:rPr lang="pl-PL" dirty="0">
                <a:solidFill>
                  <a:schemeClr val="tx1"/>
                </a:solidFill>
              </a:rPr>
              <a:t>IOK nie dopuszcza możliwości stosowania w projektach </a:t>
            </a:r>
            <a:r>
              <a:rPr lang="pl-PL" b="1" dirty="0">
                <a:solidFill>
                  <a:schemeClr val="tx1"/>
                </a:solidFill>
              </a:rPr>
              <a:t>stawek </a:t>
            </a:r>
            <a:r>
              <a:rPr lang="pl-PL" b="1" dirty="0" smtClean="0">
                <a:solidFill>
                  <a:schemeClr val="tx1"/>
                </a:solidFill>
              </a:rPr>
              <a:t>jednostkowych.</a:t>
            </a:r>
          </a:p>
          <a:p>
            <a:pPr algn="just"/>
            <a:endParaRPr lang="pl-PL" b="1" dirty="0">
              <a:solidFill>
                <a:schemeClr val="tx1"/>
              </a:solidFill>
            </a:endParaRPr>
          </a:p>
          <a:p>
            <a:pPr algn="just"/>
            <a:r>
              <a:rPr lang="pl-PL" dirty="0" smtClean="0">
                <a:solidFill>
                  <a:schemeClr val="tx1"/>
                </a:solidFill>
              </a:rPr>
              <a:t>W przypadku </a:t>
            </a:r>
            <a:r>
              <a:rPr lang="pl-PL" dirty="0">
                <a:solidFill>
                  <a:schemeClr val="tx1"/>
                </a:solidFill>
              </a:rPr>
              <a:t>projektów, w których </a:t>
            </a:r>
            <a:r>
              <a:rPr lang="pl-PL" b="1" dirty="0">
                <a:solidFill>
                  <a:schemeClr val="tx1"/>
                </a:solidFill>
              </a:rPr>
              <a:t>wartość wkładu publicznego (środków publicznych) nie przekracza wyrażonej w PLN równowartości 100.000 EUR</a:t>
            </a:r>
            <a:r>
              <a:rPr lang="pl-PL" dirty="0">
                <a:solidFill>
                  <a:schemeClr val="tx1"/>
                </a:solidFill>
              </a:rPr>
              <a:t> (kurs EUR obowiązujący na dzień ogłoszenia konkursu wynosi </a:t>
            </a:r>
            <a:r>
              <a:rPr lang="pl-PL" b="1" dirty="0" smtClean="0">
                <a:solidFill>
                  <a:schemeClr val="tx1"/>
                </a:solidFill>
              </a:rPr>
              <a:t>4,3921 </a:t>
            </a:r>
            <a:r>
              <a:rPr lang="pl-PL" b="1" dirty="0">
                <a:solidFill>
                  <a:schemeClr val="tx1"/>
                </a:solidFill>
              </a:rPr>
              <a:t>PLN</a:t>
            </a:r>
            <a:r>
              <a:rPr lang="pl-PL" dirty="0">
                <a:solidFill>
                  <a:schemeClr val="tx1"/>
                </a:solidFill>
              </a:rPr>
              <a:t>)</a:t>
            </a:r>
            <a:r>
              <a:rPr lang="pl-PL" b="1" dirty="0">
                <a:solidFill>
                  <a:schemeClr val="tx1"/>
                </a:solidFill>
              </a:rPr>
              <a:t> </a:t>
            </a:r>
            <a:r>
              <a:rPr lang="pl-PL" dirty="0">
                <a:solidFill>
                  <a:schemeClr val="tx1"/>
                </a:solidFill>
              </a:rPr>
              <a:t>należy zastosować uproszczoną metodę rozliczania wydatków </a:t>
            </a:r>
            <a:r>
              <a:rPr lang="pl-PL" b="1" dirty="0">
                <a:solidFill>
                  <a:schemeClr val="tx1"/>
                </a:solidFill>
              </a:rPr>
              <a:t>wyłącznie</a:t>
            </a:r>
            <a:r>
              <a:rPr lang="pl-PL" dirty="0">
                <a:solidFill>
                  <a:schemeClr val="tx1"/>
                </a:solidFill>
              </a:rPr>
              <a:t> </a:t>
            </a:r>
            <a:r>
              <a:rPr lang="pl-PL" b="1" dirty="0">
                <a:solidFill>
                  <a:schemeClr val="tx1"/>
                </a:solidFill>
              </a:rPr>
              <a:t>w formie kwot </a:t>
            </a:r>
            <a:r>
              <a:rPr lang="pl-PL" b="1" dirty="0" smtClean="0">
                <a:solidFill>
                  <a:schemeClr val="tx1"/>
                </a:solidFill>
              </a:rPr>
              <a:t>ryczałtowych – </a:t>
            </a:r>
            <a:r>
              <a:rPr lang="pl-PL" b="1" u="sng" dirty="0" smtClean="0">
                <a:solidFill>
                  <a:schemeClr val="tx1"/>
                </a:solidFill>
              </a:rPr>
              <a:t>dotyczy wyłącznie konkursu nr 53.</a:t>
            </a:r>
            <a:r>
              <a:rPr lang="pl-PL" b="1" dirty="0" smtClean="0">
                <a:solidFill>
                  <a:schemeClr val="tx1"/>
                </a:solidFill>
              </a:rPr>
              <a:t>	</a:t>
            </a:r>
          </a:p>
          <a:p>
            <a:pPr algn="just"/>
            <a:endParaRPr lang="pl-PL" sz="1600" b="1" dirty="0" smtClean="0">
              <a:solidFill>
                <a:schemeClr val="tx1"/>
              </a:solidFill>
            </a:endParaRPr>
          </a:p>
          <a:p>
            <a:pPr algn="just"/>
            <a:endParaRPr lang="pl-PL" dirty="0" smtClean="0">
              <a:solidFill>
                <a:schemeClr val="tx1"/>
              </a:solidFill>
            </a:endParaRPr>
          </a:p>
          <a:p>
            <a:pPr algn="just"/>
            <a:r>
              <a:rPr lang="pl-PL" dirty="0" smtClean="0">
                <a:solidFill>
                  <a:schemeClr val="tx1"/>
                </a:solidFill>
              </a:rPr>
              <a:t>Koszty pośrednie rozliczane są w ramach projektów z wykorzystaniem </a:t>
            </a:r>
            <a:r>
              <a:rPr lang="pl-PL" b="1" dirty="0" smtClean="0">
                <a:solidFill>
                  <a:schemeClr val="tx1"/>
                </a:solidFill>
              </a:rPr>
              <a:t>stawek ryczałtowych </a:t>
            </a:r>
            <a:r>
              <a:rPr lang="pl-PL" dirty="0" smtClean="0">
                <a:solidFill>
                  <a:schemeClr val="tx1"/>
                </a:solidFill>
              </a:rPr>
              <a:t>uzależnionych od wysokości kosztów bezpośrednich projektu (od 10 do 25% kosztów bezpośrednich projektu).</a:t>
            </a:r>
            <a:endParaRPr lang="pl-PL" dirty="0">
              <a:solidFill>
                <a:schemeClr val="tx1"/>
              </a:solidFill>
            </a:endParaRPr>
          </a:p>
          <a:p>
            <a:pPr algn="just"/>
            <a:endParaRPr lang="pl-PL" dirty="0">
              <a:solidFill>
                <a:schemeClr val="tx1"/>
              </a:solidFill>
            </a:endParaRPr>
          </a:p>
        </p:txBody>
      </p:sp>
    </p:spTree>
    <p:extLst>
      <p:ext uri="{BB962C8B-B14F-4D97-AF65-F5344CB8AC3E}">
        <p14:creationId xmlns:p14="http://schemas.microsoft.com/office/powerpoint/2010/main" val="23854739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260648"/>
            <a:ext cx="8208912" cy="572105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Cross-</a:t>
            </a:r>
            <a:r>
              <a:rPr lang="pl-PL" sz="2400" b="1" dirty="0" err="1" smtClean="0">
                <a:solidFill>
                  <a:schemeClr val="tx1"/>
                </a:solidFill>
              </a:rPr>
              <a:t>financing</a:t>
            </a:r>
            <a:r>
              <a:rPr lang="pl-PL" sz="2400" b="1" dirty="0" smtClean="0">
                <a:solidFill>
                  <a:schemeClr val="tx1"/>
                </a:solidFill>
              </a:rPr>
              <a:t> i środki trwałe </a:t>
            </a:r>
            <a:endParaRPr lang="pl-PL" sz="2400" b="1" dirty="0">
              <a:solidFill>
                <a:schemeClr val="tx1"/>
              </a:solidFill>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dirty="0"/>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smtClean="0">
                <a:solidFill>
                  <a:schemeClr val="tx1"/>
                </a:solidFill>
              </a:rPr>
              <a:t>C</a:t>
            </a:r>
            <a:r>
              <a:rPr lang="x-none" b="1" dirty="0">
                <a:solidFill>
                  <a:schemeClr val="tx1"/>
                </a:solidFill>
              </a:rPr>
              <a:t>ross-financing</a:t>
            </a:r>
            <a:r>
              <a:rPr lang="x-none" dirty="0">
                <a:solidFill>
                  <a:schemeClr val="tx1"/>
                </a:solidFill>
              </a:rPr>
              <a:t> </a:t>
            </a:r>
            <a:r>
              <a:rPr lang="pl-PL" dirty="0">
                <a:solidFill>
                  <a:schemeClr val="tx1"/>
                </a:solidFill>
              </a:rPr>
              <a:t>w ramach projektu </a:t>
            </a:r>
            <a:r>
              <a:rPr lang="x-none" dirty="0">
                <a:solidFill>
                  <a:schemeClr val="tx1"/>
                </a:solidFill>
              </a:rPr>
              <a:t>może dotyczyć wyłącznie: </a:t>
            </a:r>
            <a:endParaRPr lang="pl-PL" dirty="0" smtClean="0">
              <a:solidFill>
                <a:schemeClr val="tx1"/>
              </a:solidFill>
            </a:endParaRPr>
          </a:p>
          <a:p>
            <a:pPr algn="just"/>
            <a:r>
              <a:rPr lang="pl-PL" sz="1700" b="1" dirty="0" smtClean="0">
                <a:solidFill>
                  <a:schemeClr val="tx1"/>
                </a:solidFill>
              </a:rPr>
              <a:t>- </a:t>
            </a:r>
            <a:r>
              <a:rPr lang="x-none" sz="1700" b="1" dirty="0">
                <a:solidFill>
                  <a:schemeClr val="tx1"/>
                </a:solidFill>
              </a:rPr>
              <a:t>zakupu nieruchomości</a:t>
            </a:r>
            <a:r>
              <a:rPr lang="x-none" sz="1700" dirty="0">
                <a:solidFill>
                  <a:schemeClr val="tx1"/>
                </a:solidFill>
              </a:rPr>
              <a:t>,</a:t>
            </a:r>
            <a:endParaRPr lang="pl-PL" sz="1700" dirty="0">
              <a:solidFill>
                <a:schemeClr val="tx1"/>
              </a:solidFill>
            </a:endParaRPr>
          </a:p>
          <a:p>
            <a:pPr algn="just"/>
            <a:r>
              <a:rPr lang="pl-PL" sz="1700" b="1" dirty="0">
                <a:solidFill>
                  <a:schemeClr val="tx1"/>
                </a:solidFill>
              </a:rPr>
              <a:t>- </a:t>
            </a:r>
            <a:r>
              <a:rPr lang="x-none" sz="1700" b="1" dirty="0">
                <a:solidFill>
                  <a:schemeClr val="tx1"/>
                </a:solidFill>
              </a:rPr>
              <a:t>zakupu </a:t>
            </a:r>
            <a:r>
              <a:rPr lang="x-none" sz="1700" b="1" dirty="0" smtClean="0">
                <a:solidFill>
                  <a:schemeClr val="tx1"/>
                </a:solidFill>
              </a:rPr>
              <a:t>infrastruktury</a:t>
            </a:r>
            <a:r>
              <a:rPr lang="pl-PL" sz="1700" b="1" dirty="0" smtClean="0">
                <a:solidFill>
                  <a:schemeClr val="tx1"/>
                </a:solidFill>
              </a:rPr>
              <a:t> </a:t>
            </a:r>
            <a:r>
              <a:rPr lang="pl-PL" sz="1700" dirty="0" smtClean="0">
                <a:solidFill>
                  <a:schemeClr val="tx1"/>
                </a:solidFill>
              </a:rPr>
              <a:t>(</a:t>
            </a:r>
            <a:r>
              <a:rPr lang="x-none" sz="1700" dirty="0" smtClean="0">
                <a:solidFill>
                  <a:schemeClr val="tx1"/>
                </a:solidFill>
              </a:rPr>
              <a:t>elementy </a:t>
            </a:r>
            <a:r>
              <a:rPr lang="x-none" sz="1700" dirty="0">
                <a:solidFill>
                  <a:schemeClr val="tx1"/>
                </a:solidFill>
              </a:rPr>
              <a:t>nieprzenośne, na stałe przytwierdzone </a:t>
            </a:r>
            <a:r>
              <a:rPr lang="x-none" sz="1700" dirty="0" smtClean="0">
                <a:solidFill>
                  <a:schemeClr val="tx1"/>
                </a:solidFill>
              </a:rPr>
              <a:t>do</a:t>
            </a:r>
            <a:r>
              <a:rPr lang="pl-PL" sz="1700" dirty="0" smtClean="0">
                <a:solidFill>
                  <a:schemeClr val="tx1"/>
                </a:solidFill>
              </a:rPr>
              <a:t> </a:t>
            </a:r>
            <a:r>
              <a:rPr lang="x-none" sz="1700" dirty="0" smtClean="0">
                <a:solidFill>
                  <a:schemeClr val="tx1"/>
                </a:solidFill>
              </a:rPr>
              <a:t>nieruchomości</a:t>
            </a:r>
            <a:r>
              <a:rPr lang="x-none" sz="1700" dirty="0">
                <a:solidFill>
                  <a:schemeClr val="tx1"/>
                </a:solidFill>
              </a:rPr>
              <a:t>, np. wykonanie podjazdu do budynku, zainstalowanie windy </a:t>
            </a:r>
            <a:r>
              <a:rPr lang="pl-PL" sz="1700" dirty="0" smtClean="0">
                <a:solidFill>
                  <a:schemeClr val="tx1"/>
                </a:solidFill>
              </a:rPr>
              <a:t/>
            </a:r>
            <a:br>
              <a:rPr lang="pl-PL" sz="1700" dirty="0" smtClean="0">
                <a:solidFill>
                  <a:schemeClr val="tx1"/>
                </a:solidFill>
              </a:rPr>
            </a:br>
            <a:r>
              <a:rPr lang="x-none" sz="1700" dirty="0" smtClean="0">
                <a:solidFill>
                  <a:schemeClr val="tx1"/>
                </a:solidFill>
              </a:rPr>
              <a:t>w budynku</a:t>
            </a:r>
            <a:r>
              <a:rPr lang="pl-PL" sz="1700" dirty="0" smtClean="0">
                <a:solidFill>
                  <a:schemeClr val="tx1"/>
                </a:solidFill>
              </a:rPr>
              <a:t>)</a:t>
            </a:r>
            <a:r>
              <a:rPr lang="x-none" sz="1700" dirty="0" smtClean="0">
                <a:solidFill>
                  <a:schemeClr val="tx1"/>
                </a:solidFill>
              </a:rPr>
              <a:t>,</a:t>
            </a:r>
            <a:endParaRPr lang="pl-PL" sz="1700" dirty="0">
              <a:solidFill>
                <a:schemeClr val="tx1"/>
              </a:solidFill>
            </a:endParaRPr>
          </a:p>
          <a:p>
            <a:pPr algn="just">
              <a:spcAft>
                <a:spcPts val="1200"/>
              </a:spcAft>
            </a:pPr>
            <a:r>
              <a:rPr lang="pl-PL" sz="1700" b="1" dirty="0">
                <a:solidFill>
                  <a:schemeClr val="tx1"/>
                </a:solidFill>
              </a:rPr>
              <a:t>- </a:t>
            </a:r>
            <a:r>
              <a:rPr lang="x-none" sz="1700" b="1" dirty="0">
                <a:solidFill>
                  <a:schemeClr val="tx1"/>
                </a:solidFill>
              </a:rPr>
              <a:t>dostosowania lub </a:t>
            </a:r>
            <a:r>
              <a:rPr lang="x-none" sz="1700" b="1" dirty="0" smtClean="0">
                <a:solidFill>
                  <a:schemeClr val="tx1"/>
                </a:solidFill>
              </a:rPr>
              <a:t>adaptacji</a:t>
            </a:r>
            <a:r>
              <a:rPr lang="pl-PL" sz="1700" b="1" dirty="0" smtClean="0">
                <a:solidFill>
                  <a:schemeClr val="tx1"/>
                </a:solidFill>
              </a:rPr>
              <a:t> budynków, pomieszczeń</a:t>
            </a:r>
            <a:r>
              <a:rPr lang="x-none" sz="1700" dirty="0" smtClean="0">
                <a:solidFill>
                  <a:schemeClr val="tx1"/>
                </a:solidFill>
              </a:rPr>
              <a:t> </a:t>
            </a:r>
            <a:r>
              <a:rPr lang="x-none" sz="1700" dirty="0">
                <a:solidFill>
                  <a:schemeClr val="tx1"/>
                </a:solidFill>
              </a:rPr>
              <a:t>(</a:t>
            </a:r>
            <a:r>
              <a:rPr lang="x-none" sz="1700" dirty="0" smtClean="0">
                <a:solidFill>
                  <a:schemeClr val="tx1"/>
                </a:solidFill>
              </a:rPr>
              <a:t>prace</a:t>
            </a:r>
            <a:r>
              <a:rPr lang="pl-PL" sz="1700" dirty="0" smtClean="0">
                <a:solidFill>
                  <a:schemeClr val="tx1"/>
                </a:solidFill>
              </a:rPr>
              <a:t> r</a:t>
            </a:r>
            <a:r>
              <a:rPr lang="x-none" sz="1700" dirty="0" smtClean="0">
                <a:solidFill>
                  <a:schemeClr val="tx1"/>
                </a:solidFill>
              </a:rPr>
              <a:t>emontowo-wykończeniowe)</a:t>
            </a:r>
            <a:r>
              <a:rPr lang="pl-PL" sz="1700" dirty="0" smtClean="0">
                <a:solidFill>
                  <a:schemeClr val="tx1"/>
                </a:solidFill>
              </a:rPr>
              <a:t>, w tym wydatków niezbędnych do przeprowadzenia tych prac i wchodzących w ich zakres.</a:t>
            </a: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x-none" b="1" dirty="0" smtClean="0">
                <a:solidFill>
                  <a:schemeClr val="tx1"/>
                </a:solidFill>
              </a:rPr>
              <a:t>Zakup </a:t>
            </a:r>
            <a:r>
              <a:rPr lang="x-none" b="1" dirty="0">
                <a:solidFill>
                  <a:schemeClr val="tx1"/>
                </a:solidFill>
              </a:rPr>
              <a:t>środków trwałych</a:t>
            </a:r>
            <a:r>
              <a:rPr lang="x-none" dirty="0">
                <a:solidFill>
                  <a:schemeClr val="tx1"/>
                </a:solidFill>
              </a:rPr>
              <a:t>, za wyjątkiem zakupu nieruchomości, infrastruktury i</a:t>
            </a:r>
            <a:r>
              <a:rPr lang="pl-PL" dirty="0">
                <a:solidFill>
                  <a:schemeClr val="tx1"/>
                </a:solidFill>
              </a:rPr>
              <a:t> </a:t>
            </a:r>
            <a:r>
              <a:rPr lang="x-none" dirty="0">
                <a:solidFill>
                  <a:schemeClr val="tx1"/>
                </a:solidFill>
              </a:rPr>
              <a:t>środków trwałych przeznaczonych na dostosowanie lub adaptację budynków i</a:t>
            </a:r>
            <a:r>
              <a:rPr lang="pl-PL" dirty="0">
                <a:solidFill>
                  <a:schemeClr val="tx1"/>
                </a:solidFill>
              </a:rPr>
              <a:t> </a:t>
            </a:r>
            <a:r>
              <a:rPr lang="x-none" dirty="0">
                <a:solidFill>
                  <a:schemeClr val="tx1"/>
                </a:solidFill>
              </a:rPr>
              <a:t>pomieszczeń, </a:t>
            </a:r>
            <a:r>
              <a:rPr lang="x-none" b="1" dirty="0">
                <a:solidFill>
                  <a:schemeClr val="tx1"/>
                </a:solidFill>
              </a:rPr>
              <a:t>nie stanowi wydatku w ramach </a:t>
            </a:r>
            <a:r>
              <a:rPr lang="x-none" b="1" dirty="0" smtClean="0">
                <a:solidFill>
                  <a:schemeClr val="tx1"/>
                </a:solidFill>
              </a:rPr>
              <a:t>cross-financingu</a:t>
            </a:r>
            <a:r>
              <a:rPr lang="pl-PL" b="1" dirty="0" smtClean="0">
                <a:solidFill>
                  <a:schemeClr val="tx1"/>
                </a:solidFill>
              </a:rPr>
              <a:t>. </a:t>
            </a:r>
          </a:p>
          <a:p>
            <a:pPr algn="just">
              <a:spcAft>
                <a:spcPts val="1200"/>
              </a:spcAf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700" dirty="0" smtClean="0">
                <a:solidFill>
                  <a:schemeClr val="tx1"/>
                </a:solidFill>
              </a:rPr>
              <a:t>Zgodnie z Wytycznymi środki trwałe to  wydatki o wartości </a:t>
            </a:r>
            <a:r>
              <a:rPr lang="pl-PL" sz="1700" dirty="0">
                <a:solidFill>
                  <a:schemeClr val="tx1"/>
                </a:solidFill>
              </a:rPr>
              <a:t>jednostkowej równej i wyższej niż </a:t>
            </a:r>
            <a:r>
              <a:rPr lang="pl-PL" sz="1700" b="1" dirty="0" smtClean="0">
                <a:solidFill>
                  <a:schemeClr val="tx1"/>
                </a:solidFill>
              </a:rPr>
              <a:t>10 000 </a:t>
            </a:r>
            <a:r>
              <a:rPr lang="pl-PL" sz="1700" b="1" dirty="0">
                <a:solidFill>
                  <a:schemeClr val="tx1"/>
                </a:solidFill>
              </a:rPr>
              <a:t>PLN</a:t>
            </a:r>
            <a:r>
              <a:rPr lang="pl-PL" sz="1700" dirty="0">
                <a:solidFill>
                  <a:schemeClr val="tx1"/>
                </a:solidFill>
              </a:rPr>
              <a:t> </a:t>
            </a:r>
            <a:r>
              <a:rPr lang="pl-PL" sz="1700" dirty="0" smtClean="0">
                <a:solidFill>
                  <a:schemeClr val="tx1"/>
                </a:solidFill>
              </a:rPr>
              <a:t>netto.</a:t>
            </a:r>
          </a:p>
          <a:p>
            <a:pPr algn="just">
              <a:spcAft>
                <a:spcPts val="1200"/>
              </a:spcAf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chemeClr val="tx1"/>
                </a:solidFill>
              </a:rPr>
              <a:t>Wartość </a:t>
            </a:r>
            <a:r>
              <a:rPr lang="pl-PL" dirty="0">
                <a:solidFill>
                  <a:schemeClr val="tx1"/>
                </a:solidFill>
              </a:rPr>
              <a:t>wydatków poniesionych na zakup środków trwałych nie może przekroczyć </a:t>
            </a:r>
            <a:r>
              <a:rPr lang="pl-PL" b="1" dirty="0">
                <a:solidFill>
                  <a:schemeClr val="tx1"/>
                </a:solidFill>
              </a:rPr>
              <a:t>10 %</a:t>
            </a:r>
            <a:r>
              <a:rPr lang="pl-PL" dirty="0">
                <a:solidFill>
                  <a:schemeClr val="tx1"/>
                </a:solidFill>
              </a:rPr>
              <a:t> </a:t>
            </a:r>
            <a:r>
              <a:rPr lang="pl-PL" b="1" dirty="0">
                <a:solidFill>
                  <a:schemeClr val="tx1"/>
                </a:solidFill>
              </a:rPr>
              <a:t>wartości </a:t>
            </a:r>
            <a:r>
              <a:rPr lang="pl-PL" b="1" u="sng" dirty="0">
                <a:solidFill>
                  <a:schemeClr val="tx1"/>
                </a:solidFill>
              </a:rPr>
              <a:t>projektu</a:t>
            </a:r>
            <a:r>
              <a:rPr lang="pl-PL" dirty="0">
                <a:solidFill>
                  <a:schemeClr val="tx1"/>
                </a:solidFill>
              </a:rPr>
              <a:t> (w tym cross-</a:t>
            </a:r>
            <a:r>
              <a:rPr lang="pl-PL" dirty="0" err="1">
                <a:solidFill>
                  <a:schemeClr val="tx1"/>
                </a:solidFill>
              </a:rPr>
              <a:t>financingu</a:t>
            </a:r>
            <a:r>
              <a:rPr lang="pl-PL" dirty="0" smtClean="0">
                <a:solidFill>
                  <a:schemeClr val="tx1"/>
                </a:solidFill>
              </a:rPr>
              <a:t>).</a:t>
            </a:r>
          </a:p>
          <a:p>
            <a:pPr algn="just">
              <a:spcAft>
                <a:spcPts val="1200"/>
              </a:spcAf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chemeClr val="tx1"/>
                </a:solidFill>
              </a:rPr>
              <a:t>Wydatki </a:t>
            </a:r>
            <a:r>
              <a:rPr lang="pl-PL" dirty="0">
                <a:solidFill>
                  <a:schemeClr val="tx1"/>
                </a:solidFill>
              </a:rPr>
              <a:t>w ramach cross‐</a:t>
            </a:r>
            <a:r>
              <a:rPr lang="pl-PL" dirty="0" err="1">
                <a:solidFill>
                  <a:schemeClr val="tx1"/>
                </a:solidFill>
              </a:rPr>
              <a:t>financingu</a:t>
            </a:r>
            <a:r>
              <a:rPr lang="pl-PL" dirty="0">
                <a:solidFill>
                  <a:schemeClr val="tx1"/>
                </a:solidFill>
              </a:rPr>
              <a:t> nie mogą przekroczyć </a:t>
            </a:r>
            <a:r>
              <a:rPr lang="pl-PL" b="1" dirty="0">
                <a:solidFill>
                  <a:schemeClr val="tx1"/>
                </a:solidFill>
              </a:rPr>
              <a:t>10 %</a:t>
            </a:r>
            <a:r>
              <a:rPr lang="pl-PL" dirty="0">
                <a:solidFill>
                  <a:schemeClr val="tx1"/>
                </a:solidFill>
              </a:rPr>
              <a:t> </a:t>
            </a:r>
            <a:r>
              <a:rPr lang="pl-PL" b="1" dirty="0">
                <a:solidFill>
                  <a:schemeClr val="tx1"/>
                </a:solidFill>
              </a:rPr>
              <a:t>wartości </a:t>
            </a:r>
            <a:r>
              <a:rPr lang="pl-PL" b="1" u="sng" dirty="0">
                <a:solidFill>
                  <a:schemeClr val="tx1"/>
                </a:solidFill>
              </a:rPr>
              <a:t>współfinansowania unijnego (EFS</a:t>
            </a:r>
            <a:r>
              <a:rPr lang="pl-PL" b="1" u="sng" dirty="0" smtClean="0">
                <a:solidFill>
                  <a:schemeClr val="tx1"/>
                </a:solidFill>
              </a:rPr>
              <a:t>).</a:t>
            </a:r>
            <a:endParaRPr lang="pl-PL"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chemeClr val="tx1"/>
              </a:solidFill>
            </a:endParaRPr>
          </a:p>
        </p:txBody>
      </p:sp>
    </p:spTree>
    <p:extLst>
      <p:ext uri="{BB962C8B-B14F-4D97-AF65-F5344CB8AC3E}">
        <p14:creationId xmlns:p14="http://schemas.microsoft.com/office/powerpoint/2010/main" val="305318768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32859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sz="2400" b="1" dirty="0">
              <a:solidFill>
                <a:schemeClr val="tx1"/>
              </a:solidFill>
            </a:endParaRPr>
          </a:p>
          <a:p>
            <a:endParaRPr lang="pl-PL" dirty="0">
              <a:solidFill>
                <a:schemeClr val="tx1"/>
              </a:solidFill>
            </a:endParaRPr>
          </a:p>
          <a:p>
            <a:pPr algn="just"/>
            <a:r>
              <a:rPr lang="pl-PL" sz="2000" dirty="0"/>
              <a:t>Projekt musi być zgodny z zapisami Strategii ZIT ROF i komplementarny z projektem rewitalizacyjnym finansowanym ze środków EFRR w ramach Działania 6.5 </a:t>
            </a:r>
            <a:r>
              <a:rPr lang="pl-PL" sz="2000" dirty="0" err="1"/>
              <a:t>SzOOP</a:t>
            </a:r>
            <a:r>
              <a:rPr lang="pl-PL" sz="2000" dirty="0"/>
              <a:t> RPO WP na lata 2014-2020 zidentyfikowanym w Strategii ZIT </a:t>
            </a:r>
            <a:r>
              <a:rPr lang="pl-PL" sz="2000" dirty="0" smtClean="0"/>
              <a:t>ROF.</a:t>
            </a:r>
          </a:p>
          <a:p>
            <a:pPr algn="just"/>
            <a:endParaRPr lang="pl-PL" sz="2000" dirty="0" smtClean="0"/>
          </a:p>
          <a:p>
            <a:pPr algn="just"/>
            <a:r>
              <a:rPr lang="pl-PL" sz="2000" dirty="0" smtClean="0"/>
              <a:t>Komplementarność </a:t>
            </a:r>
            <a:r>
              <a:rPr lang="pl-PL" sz="2000" dirty="0"/>
              <a:t>projektów to ich dopełnianie się prowadzące do realizacji określonego celu. Warunkiem koniecznym do określenia projektów, jako komplementarne jest ich uzupełniający się charakter poprzez wykazanie powiązania działań finansowanym ze środków EFS z działaniami finansowanymi ze środków </a:t>
            </a:r>
            <a:r>
              <a:rPr lang="pl-PL" sz="2000" dirty="0" smtClean="0"/>
              <a:t>EFRR.</a:t>
            </a:r>
          </a:p>
          <a:p>
            <a:pPr algn="just"/>
            <a:endParaRPr lang="pl-PL" sz="2000" dirty="0" smtClean="0"/>
          </a:p>
          <a:p>
            <a:pPr algn="just"/>
            <a:r>
              <a:rPr lang="pl-PL" sz="2000" dirty="0" smtClean="0"/>
              <a:t>Wykaz </a:t>
            </a:r>
            <a:r>
              <a:rPr lang="pl-PL" sz="2000" dirty="0"/>
              <a:t>przedsięwzięć infrastrukturalnych dofinansowanych ze środków RPO WP 2014-2020 w ramach Działania 6.5 </a:t>
            </a:r>
            <a:r>
              <a:rPr lang="pl-PL" sz="2000" dirty="0" smtClean="0"/>
              <a:t>stanowią załączniki do Regulaminu.</a:t>
            </a:r>
            <a:endParaRPr lang="pl-PL" sz="2000" b="1" dirty="0">
              <a:solidFill>
                <a:srgbClr val="FF0000"/>
              </a:solidFill>
              <a:latin typeface="+mj-lt"/>
            </a:endParaRPr>
          </a:p>
        </p:txBody>
      </p:sp>
    </p:spTree>
    <p:extLst>
      <p:ext uri="{BB962C8B-B14F-4D97-AF65-F5344CB8AC3E}">
        <p14:creationId xmlns:p14="http://schemas.microsoft.com/office/powerpoint/2010/main" val="361999128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683568" y="404664"/>
            <a:ext cx="7632848" cy="511256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Terminy naboru:</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800" b="1" dirty="0">
                <a:solidFill>
                  <a:srgbClr val="000000"/>
                </a:solidFill>
              </a:rPr>
              <a:t> </a:t>
            </a:r>
            <a:endParaRPr lang="pl-PL" sz="800" b="1" dirty="0" smtClean="0">
              <a:solidFill>
                <a:srgbClr val="000000"/>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latin typeface="+mj-lt"/>
                <a:ea typeface="Times New Roman"/>
              </a:rPr>
              <a:t>od 21.10.2020 </a:t>
            </a:r>
            <a:r>
              <a:rPr lang="pl-PL" sz="2400" dirty="0">
                <a:latin typeface="+mj-lt"/>
                <a:ea typeface="Times New Roman"/>
              </a:rPr>
              <a:t>r. do </a:t>
            </a:r>
            <a:r>
              <a:rPr lang="pl-PL" sz="2400" dirty="0" smtClean="0">
                <a:latin typeface="+mj-lt"/>
                <a:ea typeface="Times New Roman"/>
              </a:rPr>
              <a:t>20.11.2020 </a:t>
            </a:r>
            <a:r>
              <a:rPr lang="pl-PL" sz="2400" dirty="0">
                <a:latin typeface="+mj-lt"/>
                <a:ea typeface="Times New Roman"/>
              </a:rPr>
              <a:t>r.</a:t>
            </a:r>
            <a:endParaRPr lang="pl-PL" sz="2000" dirty="0" smtClean="0">
              <a:solidFill>
                <a:schemeClr val="tx1"/>
              </a:solidFill>
              <a:latin typeface="+mj-lt"/>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900" b="1"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Okres realizacji projektów:</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chemeClr val="tx1"/>
                </a:solidFill>
              </a:rPr>
              <a:t>maksymalnie do 30.09.2023 r.</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dirty="0" smtClean="0">
                <a:solidFill>
                  <a:schemeClr val="tx1"/>
                </a:solidFill>
              </a:rPr>
              <a:t>Przy określaniu daty rozpoczęcia realizacji projektu należy uwzględnić proces oceny, negocjacji oraz podpisania umowy.</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a:solidFill>
                  <a:schemeClr val="tx1"/>
                </a:solidFill>
              </a:rPr>
              <a:t>Termin </a:t>
            </a:r>
            <a:r>
              <a:rPr lang="pl-PL" sz="2400" b="1" dirty="0" smtClean="0">
                <a:solidFill>
                  <a:schemeClr val="tx1"/>
                </a:solidFill>
              </a:rPr>
              <a:t>rozstrzygnięcia konkursu</a:t>
            </a:r>
            <a:endParaRPr lang="pl-PL" sz="2000" b="1"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Maj</a:t>
            </a:r>
            <a:r>
              <a:rPr lang="pl-PL" sz="2200" dirty="0" smtClean="0">
                <a:solidFill>
                  <a:schemeClr val="tx1">
                    <a:lumMod val="95000"/>
                    <a:lumOff val="5000"/>
                  </a:schemeClr>
                </a:solidFill>
              </a:rPr>
              <a:t> 2021 r</a:t>
            </a:r>
            <a:r>
              <a:rPr lang="pl-PL" sz="2200" dirty="0">
                <a:solidFill>
                  <a:schemeClr val="tx1">
                    <a:lumMod val="95000"/>
                    <a:lumOff val="5000"/>
                  </a:schemeClr>
                </a:solidFill>
              </a:rPr>
              <a:t>. </a:t>
            </a:r>
            <a:endParaRPr lang="pl-PL" sz="22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solidFill>
            </a:endParaRPr>
          </a:p>
        </p:txBody>
      </p:sp>
    </p:spTree>
    <p:extLst>
      <p:ext uri="{BB962C8B-B14F-4D97-AF65-F5344CB8AC3E}">
        <p14:creationId xmlns:p14="http://schemas.microsoft.com/office/powerpoint/2010/main" val="221713066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68863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sz="2400" b="1" dirty="0">
              <a:solidFill>
                <a:schemeClr val="tx1"/>
              </a:solidFill>
            </a:endParaRPr>
          </a:p>
          <a:p>
            <a:endParaRPr lang="pl-PL" dirty="0">
              <a:solidFill>
                <a:schemeClr val="tx1"/>
              </a:solidFill>
            </a:endParaRPr>
          </a:p>
          <a:p>
            <a:pPr algn="just"/>
            <a:r>
              <a:rPr lang="pl-PL" sz="2000" dirty="0" smtClean="0">
                <a:solidFill>
                  <a:schemeClr val="tx1"/>
                </a:solidFill>
                <a:latin typeface="+mj-lt"/>
              </a:rPr>
              <a:t>Realizacja </a:t>
            </a:r>
            <a:r>
              <a:rPr lang="pl-PL" sz="2000" dirty="0">
                <a:solidFill>
                  <a:schemeClr val="tx1"/>
                </a:solidFill>
                <a:latin typeface="+mj-lt"/>
              </a:rPr>
              <a:t>wsparcia w ramach projektu w postaci usług asystenckich, opiekuńczych, specjalistycznych usług opiekuńczych, sąsiedzkich usług opiekuńczych, dziennego domu pomocy oraz klubu seniora odbywa się zgodnie z zasadami i standardami wynikającymi z załącznika nr 1 do </a:t>
            </a:r>
            <a:r>
              <a:rPr lang="pl-PL" sz="2000" i="1" dirty="0">
                <a:solidFill>
                  <a:schemeClr val="tx1"/>
                </a:solidFill>
                <a:latin typeface="+mj-lt"/>
              </a:rPr>
              <a:t>Wytycznych w zakresie realizacji przedsięwzięć w obszarze włączenia społecznego i zwalczania ubóstwa z wykorzystaniem środków EFS i EFRR na lata 2014 – 2020</a:t>
            </a:r>
            <a:r>
              <a:rPr lang="pl-PL" sz="2000" dirty="0">
                <a:solidFill>
                  <a:schemeClr val="tx1"/>
                </a:solidFill>
                <a:latin typeface="+mj-lt"/>
              </a:rPr>
              <a:t>, przy czym Projektodawca ma obowiązek zamieścić we wniosku aplikacyjnym szczegółowe informacje dotyczące sposobu realizacji usługi, czyli usługi powinny zostać opisane </a:t>
            </a:r>
            <a:r>
              <a:rPr lang="pl-PL" sz="2000" b="1" dirty="0">
                <a:solidFill>
                  <a:schemeClr val="tx1"/>
                </a:solidFill>
                <a:latin typeface="+mj-lt"/>
              </a:rPr>
              <a:t>z uwzględnieniem informacji na temat kadry je realizującej, zakresu oraz liczby godzin zrealizowanego wsparcia. Ponadto ww. usługi powinny wynikać ze zdiagnozowanych problemów i potrzeb uczestników </a:t>
            </a:r>
            <a:r>
              <a:rPr lang="pl-PL" sz="2000" b="1" dirty="0" smtClean="0">
                <a:solidFill>
                  <a:schemeClr val="tx1"/>
                </a:solidFill>
                <a:latin typeface="+mj-lt"/>
              </a:rPr>
              <a:t>projektu.</a:t>
            </a:r>
            <a:endParaRPr lang="pl-PL" sz="2000" b="1" dirty="0">
              <a:solidFill>
                <a:schemeClr val="tx1"/>
              </a:solidFill>
              <a:latin typeface="+mj-lt"/>
            </a:endParaRPr>
          </a:p>
        </p:txBody>
      </p:sp>
    </p:spTree>
    <p:extLst>
      <p:ext uri="{BB962C8B-B14F-4D97-AF65-F5344CB8AC3E}">
        <p14:creationId xmlns:p14="http://schemas.microsoft.com/office/powerpoint/2010/main" val="414529940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47260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sz="2400" b="1" dirty="0">
              <a:solidFill>
                <a:schemeClr val="tx1"/>
              </a:solidFill>
            </a:endParaRPr>
          </a:p>
          <a:p>
            <a:endParaRPr lang="pl-PL" dirty="0">
              <a:solidFill>
                <a:schemeClr val="tx1"/>
              </a:solidFill>
            </a:endParaRPr>
          </a:p>
          <a:p>
            <a:pPr algn="just"/>
            <a:r>
              <a:rPr lang="pl-PL" sz="2000" dirty="0" smtClean="0">
                <a:solidFill>
                  <a:schemeClr val="tx1"/>
                </a:solidFill>
                <a:latin typeface="+mj-lt"/>
              </a:rPr>
              <a:t>Odbiorcami </a:t>
            </a:r>
            <a:r>
              <a:rPr lang="pl-PL" sz="2000" dirty="0">
                <a:solidFill>
                  <a:schemeClr val="tx1"/>
                </a:solidFill>
                <a:latin typeface="+mj-lt"/>
              </a:rPr>
              <a:t>wsparcia w postaci </a:t>
            </a:r>
            <a:r>
              <a:rPr lang="pl-PL" sz="2000" b="1" dirty="0">
                <a:solidFill>
                  <a:schemeClr val="tx1"/>
                </a:solidFill>
                <a:latin typeface="+mj-lt"/>
              </a:rPr>
              <a:t>usług asystenckich </a:t>
            </a:r>
            <a:r>
              <a:rPr lang="pl-PL" sz="2000" dirty="0">
                <a:solidFill>
                  <a:schemeClr val="tx1"/>
                </a:solidFill>
                <a:latin typeface="+mj-lt"/>
              </a:rPr>
              <a:t>mogą być wyłącznie osoby z niepełnosprawnościami, w tym w szczególności zaliczone do umiarkowanego lub znacznego stopnia niepełnosprawności. </a:t>
            </a:r>
            <a:endParaRPr lang="pl-PL" sz="2000" dirty="0" smtClean="0">
              <a:solidFill>
                <a:schemeClr val="tx1"/>
              </a:solidFill>
              <a:latin typeface="+mj-lt"/>
            </a:endParaRPr>
          </a:p>
          <a:p>
            <a:pPr algn="just"/>
            <a:endParaRPr lang="pl-PL" sz="800" dirty="0" smtClean="0">
              <a:solidFill>
                <a:schemeClr val="tx1"/>
              </a:solidFill>
              <a:latin typeface="+mj-lt"/>
            </a:endParaRPr>
          </a:p>
          <a:p>
            <a:pPr algn="just"/>
            <a:r>
              <a:rPr lang="pl-PL" sz="2000" b="1" dirty="0" smtClean="0">
                <a:solidFill>
                  <a:schemeClr val="tx1"/>
                </a:solidFill>
                <a:latin typeface="+mj-lt"/>
              </a:rPr>
              <a:t>Usługi </a:t>
            </a:r>
            <a:r>
              <a:rPr lang="pl-PL" sz="2000" b="1" dirty="0">
                <a:solidFill>
                  <a:schemeClr val="tx1"/>
                </a:solidFill>
                <a:latin typeface="+mj-lt"/>
              </a:rPr>
              <a:t>opiekuńcze, specjalistyczne usługi opiekuńcze, sąsiedzkie usługi opiekuńcze, a także usługi w ramach Klubu Seniora oraz Dziennego Domu Pomocy </a:t>
            </a:r>
            <a:r>
              <a:rPr lang="pl-PL" sz="2000" dirty="0">
                <a:solidFill>
                  <a:schemeClr val="tx1"/>
                </a:solidFill>
                <a:latin typeface="+mj-lt"/>
              </a:rPr>
              <a:t>są realizowane wyłącznie dla osób </a:t>
            </a:r>
            <a:r>
              <a:rPr lang="pl-PL" sz="2000" dirty="0" smtClean="0">
                <a:solidFill>
                  <a:schemeClr val="tx1"/>
                </a:solidFill>
                <a:latin typeface="+mj-lt"/>
              </a:rPr>
              <a:t>starszych, potrzebujących wsparcia w codziennym funkcjonowaniu.</a:t>
            </a:r>
          </a:p>
          <a:p>
            <a:pPr algn="just"/>
            <a:r>
              <a:rPr lang="pl-PL" sz="2000" b="1" dirty="0"/>
              <a:t>Dofinansowanie ze środków EFS </a:t>
            </a:r>
            <a:r>
              <a:rPr lang="pl-PL" sz="2000" b="1" u="sng" dirty="0"/>
              <a:t>nie może dotyczyć tworzenia </a:t>
            </a:r>
            <a:r>
              <a:rPr lang="pl-PL" sz="2000" b="1" u="sng" dirty="0" smtClean="0"/>
              <a:t>i  funkcjonowania </a:t>
            </a:r>
            <a:r>
              <a:rPr lang="pl-PL" sz="2000" b="1" u="sng" dirty="0"/>
              <a:t>Środowiskowych Domów </a:t>
            </a:r>
            <a:r>
              <a:rPr lang="pl-PL" sz="2000" b="1" u="sng" dirty="0" smtClean="0"/>
              <a:t>Samopomocy</a:t>
            </a:r>
            <a:r>
              <a:rPr lang="pl-PL" sz="2000" b="1" dirty="0" smtClean="0"/>
              <a:t>.</a:t>
            </a:r>
            <a:endParaRPr lang="pl-PL" sz="2000" dirty="0">
              <a:solidFill>
                <a:schemeClr val="tx1"/>
              </a:solidFill>
              <a:latin typeface="+mj-lt"/>
            </a:endParaRPr>
          </a:p>
          <a:p>
            <a:pPr algn="just"/>
            <a:endParaRPr lang="pl-PL" sz="800" dirty="0" smtClean="0">
              <a:solidFill>
                <a:schemeClr val="tx1"/>
              </a:solidFill>
              <a:latin typeface="+mj-lt"/>
            </a:endParaRPr>
          </a:p>
          <a:p>
            <a:pPr algn="just"/>
            <a:r>
              <a:rPr lang="pl-PL" sz="2000" dirty="0" smtClean="0">
                <a:solidFill>
                  <a:schemeClr val="tx1"/>
                </a:solidFill>
                <a:latin typeface="+mj-lt"/>
              </a:rPr>
              <a:t>Opiekunowie </a:t>
            </a:r>
            <a:r>
              <a:rPr lang="pl-PL" sz="2000" dirty="0">
                <a:solidFill>
                  <a:schemeClr val="tx1"/>
                </a:solidFill>
                <a:latin typeface="+mj-lt"/>
              </a:rPr>
              <a:t>faktyczni osób niesamodzielnych mogą być uczestnikami projektu jedynie w sytuacji, gdy wsparciem w ramach projektu objęte są jednocześnie osoby, wobec których są opiekunami nieformalnymi.</a:t>
            </a:r>
          </a:p>
        </p:txBody>
      </p:sp>
    </p:spTree>
    <p:extLst>
      <p:ext uri="{BB962C8B-B14F-4D97-AF65-F5344CB8AC3E}">
        <p14:creationId xmlns:p14="http://schemas.microsoft.com/office/powerpoint/2010/main" val="109161822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68863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sz="2400" b="1" dirty="0">
              <a:solidFill>
                <a:schemeClr val="tx1"/>
              </a:solidFill>
            </a:endParaRPr>
          </a:p>
          <a:p>
            <a:endParaRPr lang="pl-PL" dirty="0">
              <a:solidFill>
                <a:schemeClr val="tx1"/>
              </a:solidFill>
              <a:latin typeface="+mj-lt"/>
            </a:endParaRPr>
          </a:p>
          <a:p>
            <a:pPr algn="just"/>
            <a:r>
              <a:rPr lang="pl-PL" dirty="0" smtClean="0">
                <a:latin typeface="+mj-lt"/>
              </a:rPr>
              <a:t>W </a:t>
            </a:r>
            <a:r>
              <a:rPr lang="pl-PL" dirty="0">
                <a:latin typeface="+mj-lt"/>
              </a:rPr>
              <a:t>ramach projektów dotyczących usług społecznych, w szczególności usług opiekuńczych istnieje możliwość finansowania usług zdrowotnych jedynie </a:t>
            </a:r>
            <a:r>
              <a:rPr lang="pl-PL" dirty="0" smtClean="0">
                <a:latin typeface="+mj-lt"/>
              </a:rPr>
              <a:t>w sytuacji</a:t>
            </a:r>
            <a:r>
              <a:rPr lang="pl-PL" dirty="0">
                <a:latin typeface="+mj-lt"/>
              </a:rPr>
              <a:t>, gdy usługi te nie mogą zostać sfinansowane ze środków publicznych, tj. </a:t>
            </a:r>
            <a:r>
              <a:rPr lang="pl-PL" b="1" dirty="0">
                <a:latin typeface="+mj-lt"/>
              </a:rPr>
              <a:t>wykraczają poza gwarantowane świadczenia opieki zdrowotnej albo wykazane zostało, że gwarantowana usługa zdrowotna nie może zostać sfinansowana danej osobie ze środków publicznych w okresie trwania projektu</a:t>
            </a:r>
            <a:r>
              <a:rPr lang="pl-PL" dirty="0">
                <a:latin typeface="+mj-lt"/>
              </a:rPr>
              <a:t>. Usługi zdrowotne widniejące w katalogu świadczeń gwarantowanych jako podstawowe mogą być finansowane tylko pod warunkiem, że jednocześnie finansowane są usługi ponadstandardowe, a cały pakiet usług tworzy logiczną całość, niezbędną do zapewnienia kompleksowego wsparcia osobom zagrożonym ubóstwem lub wykluczeniem społecznym i stanowiąca wartość dodaną do funkcjonującego systemu opieki zdrowotnej. </a:t>
            </a:r>
            <a:endParaRPr lang="pl-PL" dirty="0" smtClean="0">
              <a:latin typeface="+mj-lt"/>
            </a:endParaRPr>
          </a:p>
          <a:p>
            <a:pPr algn="just"/>
            <a:r>
              <a:rPr lang="pl-PL" b="1" dirty="0">
                <a:latin typeface="+mj-lt"/>
              </a:rPr>
              <a:t>U</a:t>
            </a:r>
            <a:r>
              <a:rPr lang="pl-PL" b="1" dirty="0" smtClean="0">
                <a:latin typeface="+mj-lt"/>
              </a:rPr>
              <a:t>sługi </a:t>
            </a:r>
            <a:r>
              <a:rPr lang="pl-PL" b="1" dirty="0">
                <a:latin typeface="+mj-lt"/>
              </a:rPr>
              <a:t>społeczne mogą być realizowane wyłącznie przez podmioty prowadzące w swojej działalności statutowej usługi społeczne lub przez podmioty prowadzące w swojej działalności statutowej jednocześnie usługi społeczne i zdrowotne. </a:t>
            </a:r>
            <a:endParaRPr lang="pl-PL" b="1" dirty="0">
              <a:effectLst/>
              <a:latin typeface="+mj-lt"/>
            </a:endParaRPr>
          </a:p>
        </p:txBody>
      </p:sp>
    </p:spTree>
    <p:extLst>
      <p:ext uri="{BB962C8B-B14F-4D97-AF65-F5344CB8AC3E}">
        <p14:creationId xmlns:p14="http://schemas.microsoft.com/office/powerpoint/2010/main" val="303829357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76064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sz="2400" b="1" dirty="0">
              <a:solidFill>
                <a:schemeClr val="tx1"/>
              </a:solidFill>
            </a:endParaRPr>
          </a:p>
          <a:p>
            <a:endParaRPr lang="pl-PL" dirty="0">
              <a:solidFill>
                <a:schemeClr val="tx1"/>
              </a:solidFill>
            </a:endParaRPr>
          </a:p>
          <a:p>
            <a:pPr algn="just"/>
            <a:r>
              <a:rPr lang="pl-PL" sz="2000" dirty="0" smtClean="0"/>
              <a:t>W </a:t>
            </a:r>
            <a:r>
              <a:rPr lang="pl-PL" sz="2000" dirty="0"/>
              <a:t>ramach konkursu istnieje możliwość tworzenia ośrodków zapewniających całodobową opiekę dla osób niesamodzielnych wyłącznie w oparciu o zapisy Rozdziału 3 ustawy z dnia 12 marca </a:t>
            </a:r>
            <a:r>
              <a:rPr lang="pl-PL" sz="2000" dirty="0" smtClean="0"/>
              <a:t>2004r</a:t>
            </a:r>
            <a:r>
              <a:rPr lang="pl-PL" sz="2000" dirty="0"/>
              <a:t>. o pomocy społecznej, przy czym liczba miejsc całodobowego pobytu w ww. placówce nie może być większa niż 30. </a:t>
            </a:r>
            <a:endParaRPr lang="pl-PL" sz="2000" dirty="0" smtClean="0"/>
          </a:p>
          <a:p>
            <a:pPr algn="just"/>
            <a:r>
              <a:rPr lang="pl-PL" sz="2000" b="1" u="sng" dirty="0" smtClean="0"/>
              <a:t>Dofinansowanie </a:t>
            </a:r>
            <a:r>
              <a:rPr lang="pl-PL" sz="2000" b="1" u="sng" dirty="0"/>
              <a:t>ze środków EFS nie może dotyczyć tworzenia </a:t>
            </a:r>
            <a:r>
              <a:rPr lang="pl-PL" sz="2000" b="1" u="sng" dirty="0" smtClean="0"/>
              <a:t>i funkcjonowania </a:t>
            </a:r>
            <a:r>
              <a:rPr lang="pl-PL" sz="2000" b="1" u="sng" dirty="0"/>
              <a:t>Domów Pomocy Społecznej</a:t>
            </a:r>
            <a:r>
              <a:rPr lang="pl-PL" sz="2000" b="1" dirty="0"/>
              <a:t>. </a:t>
            </a:r>
            <a:endParaRPr lang="pl-PL" sz="2000" b="1" dirty="0" smtClean="0"/>
          </a:p>
          <a:p>
            <a:pPr algn="just"/>
            <a:endParaRPr lang="pl-PL" sz="2000" dirty="0"/>
          </a:p>
          <a:p>
            <a:pPr algn="just"/>
            <a:r>
              <a:rPr lang="pl-PL" sz="2000" dirty="0" smtClean="0">
                <a:solidFill>
                  <a:schemeClr val="tx1"/>
                </a:solidFill>
              </a:rPr>
              <a:t>Projektodawcy</a:t>
            </a:r>
            <a:r>
              <a:rPr lang="pl-PL" sz="2000" dirty="0">
                <a:solidFill>
                  <a:schemeClr val="tx1"/>
                </a:solidFill>
              </a:rPr>
              <a:t>, którzy otrzymają w ramach konkursu środki na utworzenie i/ lub funkcjonowanie Dziennych Domów Pomocy są zobowiązani </a:t>
            </a:r>
            <a:r>
              <a:rPr lang="pl-PL" sz="2000" b="1" dirty="0">
                <a:solidFill>
                  <a:schemeClr val="tx1"/>
                </a:solidFill>
              </a:rPr>
              <a:t>do przekazania danych dotyczących placówki do Wydziału Polityki Społecznej Podkarpackiego Urzędu Wojewódzkiego</a:t>
            </a:r>
            <a:r>
              <a:rPr lang="pl-PL" sz="2000" dirty="0">
                <a:solidFill>
                  <a:schemeClr val="tx1"/>
                </a:solidFill>
              </a:rPr>
              <a:t>. Minimalny zakres danych obejmuje dokładny adres DDP, nazwę i adres podmiotu prowadzącego placówkę, imię </a:t>
            </a:r>
            <a:r>
              <a:rPr lang="pl-PL" sz="2000" dirty="0" smtClean="0">
                <a:solidFill>
                  <a:schemeClr val="tx1"/>
                </a:solidFill>
              </a:rPr>
              <a:t>i nazwisko </a:t>
            </a:r>
            <a:r>
              <a:rPr lang="pl-PL" sz="2000" dirty="0">
                <a:solidFill>
                  <a:schemeClr val="tx1"/>
                </a:solidFill>
              </a:rPr>
              <a:t>osoby zarządzającej DDP, numer kontaktowy.</a:t>
            </a:r>
          </a:p>
        </p:txBody>
      </p:sp>
    </p:spTree>
    <p:extLst>
      <p:ext uri="{BB962C8B-B14F-4D97-AF65-F5344CB8AC3E}">
        <p14:creationId xmlns:p14="http://schemas.microsoft.com/office/powerpoint/2010/main" val="419145712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76064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sz="2400" b="1" dirty="0">
              <a:solidFill>
                <a:schemeClr val="tx1"/>
              </a:solidFill>
            </a:endParaRPr>
          </a:p>
          <a:p>
            <a:pPr algn="just"/>
            <a:endParaRPr lang="pl-PL" sz="2000" dirty="0"/>
          </a:p>
          <a:p>
            <a:pPr algn="just"/>
            <a:r>
              <a:rPr lang="pl-PL" sz="2000" b="1" dirty="0" smtClean="0"/>
              <a:t>Wykorzystanie </a:t>
            </a:r>
            <a:r>
              <a:rPr lang="pl-PL" sz="2000" b="1" dirty="0"/>
              <a:t>nowoczesnych technologii informacyjno – komunikacyjnych</a:t>
            </a:r>
            <a:r>
              <a:rPr lang="pl-PL" sz="2000" dirty="0"/>
              <a:t>, np. teleopieki, systemów przywoławczych jest możliwe w ramach projektu </a:t>
            </a:r>
            <a:r>
              <a:rPr lang="pl-PL" sz="2000" b="1" dirty="0"/>
              <a:t>wyłącznie</a:t>
            </a:r>
            <a:r>
              <a:rPr lang="pl-PL" sz="2000" dirty="0"/>
              <a:t> pod warunkiem, iż stanowią one </a:t>
            </a:r>
            <a:r>
              <a:rPr lang="pl-PL" sz="2000" b="1" dirty="0"/>
              <a:t>element wsparcia</a:t>
            </a:r>
            <a:r>
              <a:rPr lang="pl-PL" sz="2000" dirty="0"/>
              <a:t> i gwarantują kompleksowość usługi opiekuńczej. W ramach ogłoszonego konkursu nie dopuszcza się możliwości realizacji projektów dotyczących telemedycyny</a:t>
            </a:r>
            <a:r>
              <a:rPr lang="pl-PL" sz="2000" dirty="0" smtClean="0"/>
              <a:t>.</a:t>
            </a:r>
          </a:p>
          <a:p>
            <a:pPr algn="just"/>
            <a:endParaRPr lang="pl-PL" sz="2000" dirty="0"/>
          </a:p>
          <a:p>
            <a:pPr algn="just"/>
            <a:r>
              <a:rPr lang="pl-PL" sz="2000" dirty="0" smtClean="0"/>
              <a:t>Nie </a:t>
            </a:r>
            <a:r>
              <a:rPr lang="pl-PL" sz="2000" dirty="0"/>
              <a:t>ma możliwości kwalifikowania w ramach projektów wydatków związanych z wyposażeniem/ adaptacją/remontem istniejących miejsc świadczenia usług asystenckich i/ lub opiekuńczych (powstałych </a:t>
            </a:r>
            <a:r>
              <a:rPr lang="pl-PL" sz="2000" dirty="0" smtClean="0"/>
              <a:t>w wyniku </a:t>
            </a:r>
            <a:r>
              <a:rPr lang="pl-PL" sz="2000" dirty="0"/>
              <a:t>realizacji projektów finansowanych z EFS).</a:t>
            </a:r>
          </a:p>
          <a:p>
            <a:pPr algn="just"/>
            <a:endParaRPr lang="pl-PL" sz="2000" dirty="0" smtClean="0"/>
          </a:p>
          <a:p>
            <a:pPr algn="just"/>
            <a:endParaRPr lang="pl-PL" sz="2000" dirty="0"/>
          </a:p>
        </p:txBody>
      </p:sp>
    </p:spTree>
    <p:extLst>
      <p:ext uri="{BB962C8B-B14F-4D97-AF65-F5344CB8AC3E}">
        <p14:creationId xmlns:p14="http://schemas.microsoft.com/office/powerpoint/2010/main" val="238741210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77388" y="332656"/>
            <a:ext cx="8208912" cy="525658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solidFill>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dirty="0" smtClean="0"/>
          </a:p>
          <a:p>
            <a:endParaRPr lang="pl-PL" dirty="0" smtClean="0"/>
          </a:p>
          <a:p>
            <a:pPr lvl="0"/>
            <a:endParaRPr lang="pl-PL" dirty="0" smtClean="0"/>
          </a:p>
          <a:p>
            <a:pPr lvl="0" algn="just"/>
            <a:r>
              <a:rPr lang="pl-PL" sz="2000" b="1" dirty="0" smtClean="0"/>
              <a:t>Mieszkanie chronione</a:t>
            </a:r>
            <a:r>
              <a:rPr lang="pl-PL" sz="2000" dirty="0" smtClean="0"/>
              <a:t> to mieszkanie, </a:t>
            </a:r>
            <a:r>
              <a:rPr lang="pl-PL" sz="2000" dirty="0"/>
              <a:t>o którym mowa w art. 53 ustawy z dnia 12 marca 2004 r. o pomocy społecznej. Rodzaj i zakres wsparcia świadczonego w mieszkaniu chronionym oraz standard lokalu przeznaczonego na mieszkanie chronione zostały określone </a:t>
            </a:r>
            <a:r>
              <a:rPr lang="pl-PL" sz="2000" dirty="0" smtClean="0"/>
              <a:t/>
            </a:r>
            <a:br>
              <a:rPr lang="pl-PL" sz="2000" dirty="0" smtClean="0"/>
            </a:br>
            <a:r>
              <a:rPr lang="pl-PL" sz="2000" dirty="0" smtClean="0"/>
              <a:t>w </a:t>
            </a:r>
            <a:r>
              <a:rPr lang="pl-PL" sz="2000" dirty="0"/>
              <a:t>rozporządzeniu Ministra Pracy i Polityki Społecznej z dnia 14 marca 2012 r. w sprawie mieszkań chronionych (Dz. U. poz. 305</a:t>
            </a:r>
            <a:r>
              <a:rPr lang="pl-PL" sz="2000" dirty="0" smtClean="0"/>
              <a:t>).</a:t>
            </a:r>
          </a:p>
          <a:p>
            <a:pPr lvl="0" algn="just"/>
            <a:endParaRPr lang="pl-PL" sz="2000" dirty="0"/>
          </a:p>
          <a:p>
            <a:pPr algn="just"/>
            <a:r>
              <a:rPr lang="pl-PL" sz="2000" b="1" dirty="0"/>
              <a:t>Mieszkanie wspomagane </a:t>
            </a:r>
            <a:r>
              <a:rPr lang="pl-PL" sz="2000" dirty="0"/>
              <a:t>to usługa społeczna świadczona w społeczności lokalnej w postaci mieszkania lub domu, przygotowująca osoby w nim przebywające, pod opieką specjalistów, do prowadzenia samodzielnego życia lub zapewniającego pomoc w prowadzeniu samodzielnego życia. </a:t>
            </a:r>
          </a:p>
          <a:p>
            <a:pPr lvl="0" algn="just"/>
            <a:endParaRPr lang="pl-PL" sz="2000" dirty="0" smtClean="0"/>
          </a:p>
          <a:p>
            <a:pPr lvl="0" algn="just"/>
            <a:endParaRPr lang="pl-PL" sz="2000" dirty="0"/>
          </a:p>
          <a:p>
            <a:pPr lvl="0" algn="just"/>
            <a:endParaRPr lang="pl-PL" sz="2000" dirty="0"/>
          </a:p>
        </p:txBody>
      </p:sp>
    </p:spTree>
    <p:extLst>
      <p:ext uri="{BB962C8B-B14F-4D97-AF65-F5344CB8AC3E}">
        <p14:creationId xmlns:p14="http://schemas.microsoft.com/office/powerpoint/2010/main" val="330900605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32859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dirty="0" smtClean="0"/>
          </a:p>
          <a:p>
            <a:endParaRPr lang="pl-PL" sz="800" dirty="0" smtClean="0"/>
          </a:p>
          <a:p>
            <a:pPr lvl="0" algn="just"/>
            <a:r>
              <a:rPr lang="pl-PL" dirty="0" smtClean="0"/>
              <a:t>Mieszkanie </a:t>
            </a:r>
            <a:r>
              <a:rPr lang="pl-PL" dirty="0"/>
              <a:t>lub dom może być prowadzone przez jednostki samorządu terytorialnego, spółki z większościowym udziałem jednostek samorządu terytorialnego, towarzystwa budownictwa społecznego lub PES, w formie mieszkania:</a:t>
            </a:r>
          </a:p>
          <a:p>
            <a:pPr lvl="0" algn="just"/>
            <a:r>
              <a:rPr lang="pl-PL" dirty="0" smtClean="0"/>
              <a:t>a) </a:t>
            </a:r>
            <a:r>
              <a:rPr lang="pl-PL" b="1" dirty="0" smtClean="0"/>
              <a:t>treningowego</a:t>
            </a:r>
            <a:r>
              <a:rPr lang="pl-PL" dirty="0"/>
              <a:t>, przygotowującego osoby w nim przebywające do prowadzenia samodzielnego życia. Usługa ma charakter okresowy i służy określonym kategoriom osób w osiągnięciu częściowej lub całkowitej samodzielności, m.in. poprzez trening samodzielności, poradnictwo, pracę socjalną lub inne usługi aktywnej integracji, </a:t>
            </a:r>
          </a:p>
          <a:p>
            <a:pPr algn="just"/>
            <a:r>
              <a:rPr lang="pl-PL" dirty="0" smtClean="0"/>
              <a:t>b) </a:t>
            </a:r>
            <a:r>
              <a:rPr lang="pl-PL" b="1" dirty="0" smtClean="0"/>
              <a:t>wspieranego</a:t>
            </a:r>
            <a:r>
              <a:rPr lang="pl-PL" dirty="0"/>
              <a:t>, stanowiącego alternatywę dla pobytu w placówce zapewniającej całodobową opiekę. Usługa ma charakter pobytu stałego lub okresowego (w przypadku potrzeby opieki w zastępstwie za opiekunów faktycznych). Służy osobom potrzebującym wsparcia w codziennym funkcjonowaniu, w szczególności osobom starszym i osobom </a:t>
            </a:r>
            <a:r>
              <a:rPr lang="pl-PL" dirty="0" smtClean="0"/>
              <a:t/>
            </a:r>
            <a:br>
              <a:rPr lang="pl-PL" dirty="0" smtClean="0"/>
            </a:br>
            <a:r>
              <a:rPr lang="pl-PL" dirty="0" smtClean="0"/>
              <a:t>|z </a:t>
            </a:r>
            <a:r>
              <a:rPr lang="pl-PL" dirty="0"/>
              <a:t>niepełnosprawnościami, wymagającym wsparcia w formie usług opiekuńczych lub </a:t>
            </a:r>
            <a:r>
              <a:rPr lang="pl-PL" dirty="0" smtClean="0"/>
              <a:t>asystenckich.</a:t>
            </a:r>
            <a:endParaRPr lang="pl-PL" sz="2000" i="1" dirty="0"/>
          </a:p>
        </p:txBody>
      </p:sp>
    </p:spTree>
    <p:extLst>
      <p:ext uri="{BB962C8B-B14F-4D97-AF65-F5344CB8AC3E}">
        <p14:creationId xmlns:p14="http://schemas.microsoft.com/office/powerpoint/2010/main" val="150375403"/>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61662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dirty="0" smtClean="0"/>
          </a:p>
          <a:p>
            <a:endParaRPr lang="pl-PL" dirty="0" smtClean="0"/>
          </a:p>
          <a:p>
            <a:pPr algn="just"/>
            <a:r>
              <a:rPr lang="pl-PL" sz="2000" dirty="0" smtClean="0"/>
              <a:t>Realizacja </a:t>
            </a:r>
            <a:r>
              <a:rPr lang="pl-PL" sz="2000" dirty="0"/>
              <a:t>w ramach projektu wsparcia </a:t>
            </a:r>
            <a:r>
              <a:rPr lang="pl-PL" sz="2000" b="1" dirty="0"/>
              <a:t>w postaci usług mieszkalnictwa wspomaganego</a:t>
            </a:r>
            <a:r>
              <a:rPr lang="pl-PL" sz="2000" dirty="0"/>
              <a:t> odbywa się zgodnie z zasadami i standardami wynikającymi z załącznika nr 1 do </a:t>
            </a:r>
            <a:r>
              <a:rPr lang="pl-PL" sz="2000" i="1" dirty="0"/>
              <a:t>Wytycznych w zakresie realizacji przedsięwzięć w obszarze włączenia społecznego i zwalczania ubóstwa </a:t>
            </a:r>
            <a:r>
              <a:rPr lang="pl-PL" sz="2000" i="1" dirty="0" smtClean="0"/>
              <a:t>z </a:t>
            </a:r>
            <a:r>
              <a:rPr lang="pl-PL" sz="2000" i="1" dirty="0"/>
              <a:t>wykorzystaniem środków EFS i/EFRR na lata 2014- 2020, </a:t>
            </a:r>
            <a:r>
              <a:rPr lang="pl-PL" sz="2000" dirty="0"/>
              <a:t>przy czym Projektodawca ma</a:t>
            </a:r>
            <a:r>
              <a:rPr lang="pl-PL" sz="2000" i="1" dirty="0"/>
              <a:t> </a:t>
            </a:r>
            <a:r>
              <a:rPr lang="pl-PL" sz="2000" dirty="0"/>
              <a:t>obowiązek zamieścić we wniosku aplikacyjnym szczegółowe informacje dotyczące sposobu realizacji usługi.</a:t>
            </a:r>
          </a:p>
          <a:p>
            <a:pPr algn="just"/>
            <a:r>
              <a:rPr lang="pl-PL" sz="2000" dirty="0"/>
              <a:t>W przypadku mieszkań wspomaganych w formie mieszkań wspieranych istnieje możliwość tworzenia miejsc pobytu okresowego (w zastępstwie za opiekunów faktycznych) lub stałego.</a:t>
            </a:r>
          </a:p>
          <a:p>
            <a:pPr algn="just"/>
            <a:r>
              <a:rPr lang="pl-PL" sz="2000" dirty="0"/>
              <a:t>Liczba miejsc w mieszkaniu wspomaganym nie może być większa niż 7. Pokoje w mieszkaniu wspomaganym mogą być maksymalnie </a:t>
            </a:r>
            <a:r>
              <a:rPr lang="pl-PL" sz="2000" dirty="0" smtClean="0"/>
              <a:t/>
            </a:r>
            <a:br>
              <a:rPr lang="pl-PL" sz="2000" dirty="0" smtClean="0"/>
            </a:br>
            <a:r>
              <a:rPr lang="pl-PL" sz="2000" dirty="0" smtClean="0"/>
              <a:t>2-osobowe</a:t>
            </a:r>
            <a:r>
              <a:rPr lang="pl-PL" sz="2000" dirty="0"/>
              <a:t>, chyba że większa liczba miejsc w pokoju wynika </a:t>
            </a:r>
            <a:r>
              <a:rPr lang="pl-PL" sz="2000" dirty="0" smtClean="0"/>
              <a:t/>
            </a:r>
            <a:br>
              <a:rPr lang="pl-PL" sz="2000" dirty="0" smtClean="0"/>
            </a:br>
            <a:r>
              <a:rPr lang="pl-PL" sz="2000" dirty="0" smtClean="0"/>
              <a:t>z </a:t>
            </a:r>
            <a:r>
              <a:rPr lang="pl-PL" sz="2000" dirty="0"/>
              <a:t>preferencji mieszkańców.</a:t>
            </a:r>
          </a:p>
          <a:p>
            <a:pPr algn="just"/>
            <a:endParaRPr lang="pl-PL" sz="2000" i="1" dirty="0"/>
          </a:p>
        </p:txBody>
      </p:sp>
    </p:spTree>
    <p:extLst>
      <p:ext uri="{BB962C8B-B14F-4D97-AF65-F5344CB8AC3E}">
        <p14:creationId xmlns:p14="http://schemas.microsoft.com/office/powerpoint/2010/main" val="423996824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52243" y="476672"/>
            <a:ext cx="8280920" cy="550502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800" b="1" dirty="0" smtClean="0">
              <a:solidFill>
                <a:schemeClr val="tx1"/>
              </a:solidFill>
            </a:endParaRPr>
          </a:p>
          <a:p>
            <a:pPr algn="ctr"/>
            <a:r>
              <a:rPr lang="pl-PL" sz="2400" b="1" dirty="0" smtClean="0">
                <a:solidFill>
                  <a:schemeClr val="tx1"/>
                </a:solidFill>
              </a:rPr>
              <a:t>Zasada </a:t>
            </a:r>
            <a:r>
              <a:rPr lang="pl-PL" sz="2400" b="1" dirty="0">
                <a:solidFill>
                  <a:schemeClr val="tx1"/>
                </a:solidFill>
              </a:rPr>
              <a:t>równości szans i niedyskryminacji </a:t>
            </a:r>
            <a:endParaRPr lang="pl-PL" sz="2400" b="1" dirty="0" smtClean="0">
              <a:solidFill>
                <a:schemeClr val="tx1"/>
              </a:solidFill>
            </a:endParaRPr>
          </a:p>
          <a:p>
            <a:pPr algn="ctr"/>
            <a:endParaRPr lang="pl-PL" sz="2000" b="1" dirty="0"/>
          </a:p>
          <a:p>
            <a:pPr marL="0" lvl="1" indent="0" algn="just"/>
            <a:r>
              <a:rPr lang="pl-PL" i="1" dirty="0" smtClean="0">
                <a:solidFill>
                  <a:schemeClr val="tx1">
                    <a:lumMod val="95000"/>
                    <a:lumOff val="5000"/>
                  </a:schemeClr>
                </a:solidFill>
              </a:rPr>
              <a:t>Wytyczne </a:t>
            </a:r>
            <a:r>
              <a:rPr lang="pl-PL" i="1" dirty="0">
                <a:solidFill>
                  <a:schemeClr val="tx1">
                    <a:lumMod val="95000"/>
                    <a:lumOff val="5000"/>
                  </a:schemeClr>
                </a:solidFill>
              </a:rPr>
              <a:t>w zakresie realizacji zasady równości </a:t>
            </a:r>
            <a:r>
              <a:rPr lang="pl-PL" i="1" dirty="0" smtClean="0">
                <a:solidFill>
                  <a:schemeClr val="tx1">
                    <a:lumMod val="95000"/>
                    <a:lumOff val="5000"/>
                  </a:schemeClr>
                </a:solidFill>
              </a:rPr>
              <a:t>szans i </a:t>
            </a:r>
            <a:r>
              <a:rPr lang="pl-PL" i="1" dirty="0">
                <a:solidFill>
                  <a:schemeClr val="tx1">
                    <a:lumMod val="95000"/>
                    <a:lumOff val="5000"/>
                  </a:schemeClr>
                </a:solidFill>
              </a:rPr>
              <a:t>niedyskryminacji, w tym dostępności dla </a:t>
            </a:r>
            <a:r>
              <a:rPr lang="pl-PL" i="1" dirty="0" smtClean="0">
                <a:solidFill>
                  <a:schemeClr val="tx1">
                    <a:lumMod val="95000"/>
                    <a:lumOff val="5000"/>
                  </a:schemeClr>
                </a:solidFill>
              </a:rPr>
              <a:t>osób z </a:t>
            </a:r>
            <a:r>
              <a:rPr lang="pl-PL" i="1" dirty="0">
                <a:solidFill>
                  <a:schemeClr val="tx1">
                    <a:lumMod val="95000"/>
                    <a:lumOff val="5000"/>
                  </a:schemeClr>
                </a:solidFill>
              </a:rPr>
              <a:t>niepełnosprawnościami oraz zasady równości szans </a:t>
            </a:r>
            <a:r>
              <a:rPr lang="pl-PL" i="1" dirty="0" smtClean="0">
                <a:solidFill>
                  <a:schemeClr val="tx1">
                    <a:lumMod val="95000"/>
                    <a:lumOff val="5000"/>
                  </a:schemeClr>
                </a:solidFill>
              </a:rPr>
              <a:t>kobiet i </a:t>
            </a:r>
            <a:r>
              <a:rPr lang="pl-PL" i="1" dirty="0">
                <a:solidFill>
                  <a:schemeClr val="tx1">
                    <a:lumMod val="95000"/>
                    <a:lumOff val="5000"/>
                  </a:schemeClr>
                </a:solidFill>
              </a:rPr>
              <a:t>mężczyzn w ramach funduszy unijnych na lata </a:t>
            </a:r>
            <a:r>
              <a:rPr lang="pl-PL" i="1" dirty="0" smtClean="0">
                <a:solidFill>
                  <a:schemeClr val="tx1">
                    <a:lumMod val="95000"/>
                    <a:lumOff val="5000"/>
                  </a:schemeClr>
                </a:solidFill>
              </a:rPr>
              <a:t>2014-2020 </a:t>
            </a:r>
            <a:r>
              <a:rPr lang="pl-PL" i="1" dirty="0" smtClean="0">
                <a:solidFill>
                  <a:schemeClr val="tx1"/>
                </a:solidFill>
              </a:rPr>
              <a:t> </a:t>
            </a:r>
            <a:r>
              <a:rPr lang="pl-PL" dirty="0">
                <a:solidFill>
                  <a:schemeClr val="tx1"/>
                </a:solidFill>
              </a:rPr>
              <a:t>nakładają na każdego projektodawcę obowiązek zaplanowania, a </a:t>
            </a:r>
            <a:r>
              <a:rPr lang="pl-PL" dirty="0" smtClean="0">
                <a:solidFill>
                  <a:schemeClr val="tx1"/>
                </a:solidFill>
              </a:rPr>
              <a:t>następnie zrealizowania </a:t>
            </a:r>
            <a:r>
              <a:rPr lang="pl-PL" dirty="0">
                <a:solidFill>
                  <a:schemeClr val="tx1"/>
                </a:solidFill>
              </a:rPr>
              <a:t>wszystkich działań, które są niezbędne do umożliwienia </a:t>
            </a:r>
            <a:r>
              <a:rPr lang="pl-PL" dirty="0" smtClean="0">
                <a:solidFill>
                  <a:schemeClr val="tx1"/>
                </a:solidFill>
              </a:rPr>
              <a:t>osobom  </a:t>
            </a:r>
            <a:br>
              <a:rPr lang="pl-PL" dirty="0" smtClean="0">
                <a:solidFill>
                  <a:schemeClr val="tx1"/>
                </a:solidFill>
              </a:rPr>
            </a:br>
            <a:r>
              <a:rPr lang="pl-PL" dirty="0" smtClean="0">
                <a:solidFill>
                  <a:schemeClr val="tx1"/>
                </a:solidFill>
              </a:rPr>
              <a:t>z </a:t>
            </a:r>
            <a:r>
              <a:rPr lang="pl-PL" dirty="0">
                <a:solidFill>
                  <a:schemeClr val="tx1"/>
                </a:solidFill>
              </a:rPr>
              <a:t>niepełnosprawnościami udziału w projekcie. </a:t>
            </a:r>
            <a:endParaRPr lang="pl-PL" dirty="0" smtClean="0">
              <a:solidFill>
                <a:schemeClr val="tx1"/>
              </a:solidFill>
            </a:endParaRPr>
          </a:p>
          <a:p>
            <a:pPr marL="0" lvl="1" indent="0" algn="just"/>
            <a:endParaRPr lang="pl-PL" dirty="0" smtClean="0">
              <a:solidFill>
                <a:schemeClr val="tx1"/>
              </a:solidFill>
            </a:endParaRPr>
          </a:p>
          <a:p>
            <a:pPr algn="just"/>
            <a:r>
              <a:rPr lang="pl-PL" dirty="0">
                <a:solidFill>
                  <a:schemeClr val="tx1"/>
                </a:solidFill>
              </a:rPr>
              <a:t>W przypadku projektów ogólnodostępnych zalecane jest założenie, że wśród uczestników </a:t>
            </a:r>
            <a:r>
              <a:rPr lang="pl-PL" dirty="0" smtClean="0">
                <a:solidFill>
                  <a:schemeClr val="tx1"/>
                </a:solidFill>
              </a:rPr>
              <a:t>będą osoby </a:t>
            </a:r>
            <a:r>
              <a:rPr lang="pl-PL" dirty="0">
                <a:solidFill>
                  <a:schemeClr val="tx1"/>
                </a:solidFill>
              </a:rPr>
              <a:t>z niepełnosprawnościami. W projektach niezakładających bezpośredniego wsparcia </a:t>
            </a:r>
            <a:r>
              <a:rPr lang="pl-PL" dirty="0" smtClean="0">
                <a:solidFill>
                  <a:schemeClr val="tx1"/>
                </a:solidFill>
              </a:rPr>
              <a:t>dla  takich </a:t>
            </a:r>
            <a:r>
              <a:rPr lang="pl-PL" dirty="0">
                <a:solidFill>
                  <a:schemeClr val="tx1"/>
                </a:solidFill>
              </a:rPr>
              <a:t>osób należy uwzględnić, że nawet jeśli mogą one nie zakładać bezpośredniej </a:t>
            </a:r>
            <a:r>
              <a:rPr lang="pl-PL" dirty="0" smtClean="0">
                <a:solidFill>
                  <a:schemeClr val="tx1"/>
                </a:solidFill>
              </a:rPr>
              <a:t>pomocy osobom </a:t>
            </a:r>
            <a:br>
              <a:rPr lang="pl-PL" dirty="0" smtClean="0">
                <a:solidFill>
                  <a:schemeClr val="tx1"/>
                </a:solidFill>
              </a:rPr>
            </a:br>
            <a:r>
              <a:rPr lang="pl-PL" dirty="0" smtClean="0">
                <a:solidFill>
                  <a:schemeClr val="tx1"/>
                </a:solidFill>
              </a:rPr>
              <a:t>z </a:t>
            </a:r>
            <a:r>
              <a:rPr lang="pl-PL" dirty="0">
                <a:solidFill>
                  <a:schemeClr val="tx1"/>
                </a:solidFill>
              </a:rPr>
              <a:t>niepełnosprawnościami, to jednak ich trwałe efekty, jak np. wybudowana droga, </a:t>
            </a:r>
            <a:r>
              <a:rPr lang="pl-PL" dirty="0" smtClean="0">
                <a:solidFill>
                  <a:schemeClr val="tx1"/>
                </a:solidFill>
              </a:rPr>
              <a:t>nowo otwarte </a:t>
            </a:r>
            <a:r>
              <a:rPr lang="pl-PL" dirty="0">
                <a:solidFill>
                  <a:schemeClr val="tx1"/>
                </a:solidFill>
              </a:rPr>
              <a:t>muzeum czy rozwiązania z zakresu technologii informacyjno-komunikacyjnych, </a:t>
            </a:r>
            <a:r>
              <a:rPr lang="pl-PL" dirty="0" smtClean="0">
                <a:solidFill>
                  <a:schemeClr val="tx1"/>
                </a:solidFill>
              </a:rPr>
              <a:t>mają być </a:t>
            </a:r>
            <a:r>
              <a:rPr lang="pl-PL" dirty="0">
                <a:solidFill>
                  <a:schemeClr val="tx1"/>
                </a:solidFill>
              </a:rPr>
              <a:t>dostępne i służyć wszystkim </a:t>
            </a:r>
            <a:r>
              <a:rPr lang="pl-PL" dirty="0" smtClean="0">
                <a:solidFill>
                  <a:schemeClr val="tx1"/>
                </a:solidFill>
              </a:rPr>
              <a:t/>
            </a:r>
            <a:br>
              <a:rPr lang="pl-PL" dirty="0" smtClean="0">
                <a:solidFill>
                  <a:schemeClr val="tx1"/>
                </a:solidFill>
              </a:rPr>
            </a:br>
            <a:r>
              <a:rPr lang="pl-PL" dirty="0" smtClean="0">
                <a:solidFill>
                  <a:schemeClr val="tx1"/>
                </a:solidFill>
              </a:rPr>
              <a:t>w </a:t>
            </a:r>
            <a:r>
              <a:rPr lang="pl-PL" dirty="0">
                <a:solidFill>
                  <a:schemeClr val="tx1"/>
                </a:solidFill>
              </a:rPr>
              <a:t>równym stopniu</a:t>
            </a:r>
            <a:r>
              <a:rPr lang="pl-PL" dirty="0" smtClean="0">
                <a:solidFill>
                  <a:schemeClr val="tx1"/>
                </a:solidFill>
              </a:rPr>
              <a:t>. </a:t>
            </a:r>
          </a:p>
          <a:p>
            <a:pPr marL="0" lvl="1" indent="0" algn="just"/>
            <a:endParaRPr lang="pl-PL" sz="1600" dirty="0" smtClean="0">
              <a:solidFill>
                <a:schemeClr val="tx1"/>
              </a:solidFill>
            </a:endParaRPr>
          </a:p>
          <a:p>
            <a:pPr algn="just"/>
            <a:endParaRPr lang="pl-PL" sz="1600" dirty="0" smtClean="0">
              <a:solidFill>
                <a:schemeClr val="tx1"/>
              </a:solidFill>
            </a:endParaRPr>
          </a:p>
        </p:txBody>
      </p:sp>
    </p:spTree>
    <p:extLst>
      <p:ext uri="{BB962C8B-B14F-4D97-AF65-F5344CB8AC3E}">
        <p14:creationId xmlns:p14="http://schemas.microsoft.com/office/powerpoint/2010/main" val="336257001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188640"/>
            <a:ext cx="8280920" cy="648072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endParaRPr lang="pl-PL" sz="1000" dirty="0" smtClean="0">
              <a:solidFill>
                <a:schemeClr val="tx1">
                  <a:lumMod val="95000"/>
                  <a:lumOff val="5000"/>
                </a:schemeClr>
              </a:solidFill>
            </a:endParaRPr>
          </a:p>
          <a:p>
            <a:pPr algn="ctr"/>
            <a:r>
              <a:rPr lang="pl-PL" sz="2400" b="1" dirty="0" smtClean="0">
                <a:solidFill>
                  <a:schemeClr val="tx1">
                    <a:lumMod val="95000"/>
                    <a:lumOff val="5000"/>
                  </a:schemeClr>
                </a:solidFill>
              </a:rPr>
              <a:t>Zasada równości szans i niedyskryminacji </a:t>
            </a:r>
          </a:p>
          <a:p>
            <a:pPr algn="ctr"/>
            <a:endParaRPr lang="pl-PL" sz="1050" b="1" dirty="0">
              <a:solidFill>
                <a:schemeClr val="tx1">
                  <a:lumMod val="95000"/>
                  <a:lumOff val="5000"/>
                </a:schemeClr>
              </a:solidFill>
            </a:endParaRPr>
          </a:p>
          <a:p>
            <a:pPr algn="just"/>
            <a:r>
              <a:rPr lang="pl-PL" dirty="0" smtClean="0">
                <a:solidFill>
                  <a:schemeClr val="tx1">
                    <a:lumMod val="95000"/>
                    <a:lumOff val="5000"/>
                  </a:schemeClr>
                </a:solidFill>
              </a:rPr>
              <a:t>Projektodawca ubiegający się o dofinansowanie zobowiązany jest przedstawić we wniosku o dofinansowanie projektu sposób realizacji zasady równości szans i niedyskryminacji, w tym dostępności dla osób z niepełnosprawnościami                          w ramach projektu. Przez działania podejmowane w celu realizacji zasady równości szans i niedyskryminacji, w tym dostępności dla osób                                         z niepełnosprawnościami rozumie się w szczególności:</a:t>
            </a:r>
          </a:p>
          <a:p>
            <a:pPr marL="342900" indent="-342900" algn="just">
              <a:spcAft>
                <a:spcPts val="1200"/>
              </a:spcAft>
              <a:buAutoNum type="arabicPeriod"/>
            </a:pPr>
            <a:r>
              <a:rPr lang="pl-PL" dirty="0" smtClean="0">
                <a:solidFill>
                  <a:schemeClr val="tx1"/>
                </a:solidFill>
              </a:rPr>
              <a:t>koncepcję </a:t>
            </a:r>
            <a:r>
              <a:rPr lang="pl-PL" dirty="0">
                <a:solidFill>
                  <a:schemeClr val="tx1"/>
                </a:solidFill>
              </a:rPr>
              <a:t>uniwersalnego projektowania </a:t>
            </a:r>
            <a:r>
              <a:rPr lang="pl-PL" dirty="0" smtClean="0">
                <a:solidFill>
                  <a:schemeClr val="tx1"/>
                </a:solidFill>
              </a:rPr>
              <a:t>tj. zaplanowanie wsparcia w taki sposób, aby było dostępne dla wszystkich, w możliwie największym stopniu,</a:t>
            </a:r>
          </a:p>
          <a:p>
            <a:pPr marL="342900" indent="-342900" algn="just">
              <a:spcAft>
                <a:spcPts val="1200"/>
              </a:spcAft>
              <a:buAutoNum type="arabicPeriod"/>
            </a:pPr>
            <a:r>
              <a:rPr lang="pl-PL" dirty="0" smtClean="0">
                <a:solidFill>
                  <a:schemeClr val="tx1"/>
                </a:solidFill>
              </a:rPr>
              <a:t>zwiększanie </a:t>
            </a:r>
            <a:r>
              <a:rPr lang="pl-PL" dirty="0">
                <a:solidFill>
                  <a:schemeClr val="tx1"/>
                </a:solidFill>
              </a:rPr>
              <a:t>dostępności usług, przedmiotów i obiektów, która jest warunkiem zapewnienia równości szans osób z </a:t>
            </a:r>
            <a:r>
              <a:rPr lang="pl-PL" dirty="0" smtClean="0">
                <a:solidFill>
                  <a:schemeClr val="tx1"/>
                </a:solidFill>
              </a:rPr>
              <a:t>niepełnosprawnościami – zadania należy zaplanować w taki sposób, aby osoby z każdym rodzajem niepełnosprawności mogły skorzystać z pełnej oferty, </a:t>
            </a:r>
          </a:p>
          <a:p>
            <a:pPr marL="342900" indent="-342900" algn="just">
              <a:buAutoNum type="arabicPeriod"/>
            </a:pPr>
            <a:r>
              <a:rPr lang="pl-PL" dirty="0" smtClean="0">
                <a:solidFill>
                  <a:schemeClr val="tx1"/>
                </a:solidFill>
              </a:rPr>
              <a:t>przygotowanie </a:t>
            </a:r>
            <a:r>
              <a:rPr lang="pl-PL" dirty="0">
                <a:solidFill>
                  <a:schemeClr val="tx1"/>
                </a:solidFill>
              </a:rPr>
              <a:t>komunikatów o projekcie w języku prostym, sposób prezentowania informacji w sposób przystępny dla odbiorców </a:t>
            </a:r>
            <a:r>
              <a:rPr lang="pl-PL" dirty="0" smtClean="0">
                <a:solidFill>
                  <a:schemeClr val="tx1"/>
                </a:solidFill>
              </a:rPr>
              <a:t/>
            </a:r>
            <a:br>
              <a:rPr lang="pl-PL" dirty="0" smtClean="0">
                <a:solidFill>
                  <a:schemeClr val="tx1"/>
                </a:solidFill>
              </a:rPr>
            </a:br>
            <a:r>
              <a:rPr lang="pl-PL" dirty="0" smtClean="0">
                <a:solidFill>
                  <a:schemeClr val="tx1"/>
                </a:solidFill>
              </a:rPr>
              <a:t>o </a:t>
            </a:r>
            <a:r>
              <a:rPr lang="pl-PL" dirty="0">
                <a:solidFill>
                  <a:schemeClr val="tx1"/>
                </a:solidFill>
              </a:rPr>
              <a:t>różnorodnych </a:t>
            </a:r>
            <a:r>
              <a:rPr lang="pl-PL" dirty="0" smtClean="0">
                <a:solidFill>
                  <a:schemeClr val="tx1"/>
                </a:solidFill>
              </a:rPr>
              <a:t>potrzebach np. osób niedowidzących, osób niedosłyszących i osób z </a:t>
            </a:r>
            <a:r>
              <a:rPr lang="pl-PL" dirty="0">
                <a:solidFill>
                  <a:schemeClr val="tx1"/>
                </a:solidFill>
              </a:rPr>
              <a:t>niepełnosprawnością intelektualną</a:t>
            </a:r>
            <a:r>
              <a:rPr lang="pl-PL" dirty="0" smtClean="0">
                <a:solidFill>
                  <a:schemeClr val="tx1"/>
                </a:solidFill>
              </a:rPr>
              <a:t>,</a:t>
            </a:r>
          </a:p>
        </p:txBody>
      </p:sp>
    </p:spTree>
    <p:extLst>
      <p:ext uri="{BB962C8B-B14F-4D97-AF65-F5344CB8AC3E}">
        <p14:creationId xmlns:p14="http://schemas.microsoft.com/office/powerpoint/2010/main" val="1433669933"/>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755576" y="404664"/>
            <a:ext cx="7704856"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Typy projektów przewidziane do realizacji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w ramach konkursu</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endParaRP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a:solidFill>
                  <a:schemeClr val="tx1">
                    <a:lumMod val="95000"/>
                    <a:lumOff val="5000"/>
                  </a:schemeClr>
                </a:solidFill>
              </a:rPr>
              <a:t>1. Rozwój środowiskowych form pomocy i samopomocy poprzez :</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a)	wsparcie usług opiekuńczych i specjalistycznych usług opiekuńczych w miejscu zamieszkania, o których mowa </a:t>
            </a:r>
            <a:r>
              <a:rPr lang="pl-PL" sz="2200" dirty="0" smtClean="0">
                <a:solidFill>
                  <a:schemeClr val="tx1">
                    <a:lumMod val="95000"/>
                    <a:lumOff val="5000"/>
                  </a:schemeClr>
                </a:solidFill>
              </a:rPr>
              <a:t>w ustawie </a:t>
            </a:r>
            <a:r>
              <a:rPr lang="pl-PL" sz="2200" dirty="0">
                <a:solidFill>
                  <a:schemeClr val="tx1">
                    <a:lumMod val="95000"/>
                    <a:lumOff val="5000"/>
                  </a:schemeClr>
                </a:solidFill>
              </a:rPr>
              <a:t>z dnia 12 marca 2004 r. o pomocy społecznej, </a:t>
            </a:r>
            <a:r>
              <a:rPr lang="pl-PL" sz="2200" dirty="0" smtClean="0">
                <a:solidFill>
                  <a:schemeClr val="tx1">
                    <a:lumMod val="95000"/>
                    <a:lumOff val="5000"/>
                  </a:schemeClr>
                </a:solidFill>
              </a:rPr>
              <a:t>w tym </a:t>
            </a:r>
            <a:r>
              <a:rPr lang="pl-PL" sz="2200" dirty="0">
                <a:solidFill>
                  <a:schemeClr val="tx1">
                    <a:lumMod val="95000"/>
                    <a:lumOff val="5000"/>
                  </a:schemeClr>
                </a:solidFill>
              </a:rPr>
              <a:t>ośrodków wsparcia np.: dziennych domów pomocy, klubów samopomocy,</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b)	wykorzystanie dziennych opiekunów, asystentów osób niesamodzielnych, wolontariatu opiekuńczego, pomocy sąsiedzkiej i innych form samopomocowych</a:t>
            </a:r>
            <a:r>
              <a:rPr lang="pl-PL" sz="2200" dirty="0" smtClean="0">
                <a:solidFill>
                  <a:schemeClr val="tx1">
                    <a:lumMod val="95000"/>
                    <a:lumOff val="5000"/>
                  </a:schemeClr>
                </a:solidFill>
              </a:rPr>
              <a:t>,</a:t>
            </a:r>
            <a:endParaRPr lang="pl-PL" sz="2200" dirty="0" smtClean="0">
              <a:solidFill>
                <a:schemeClr val="tx1"/>
              </a:solidFill>
            </a:endParaRPr>
          </a:p>
        </p:txBody>
      </p:sp>
    </p:spTree>
    <p:extLst>
      <p:ext uri="{BB962C8B-B14F-4D97-AF65-F5344CB8AC3E}">
        <p14:creationId xmlns:p14="http://schemas.microsoft.com/office/powerpoint/2010/main" val="195373933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506503"/>
            <a:ext cx="8280920" cy="540060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1000" b="1" dirty="0" smtClean="0">
              <a:solidFill>
                <a:schemeClr val="tx1">
                  <a:lumMod val="95000"/>
                  <a:lumOff val="5000"/>
                </a:schemeClr>
              </a:solidFill>
            </a:endParaRPr>
          </a:p>
          <a:p>
            <a:pPr algn="ctr"/>
            <a:r>
              <a:rPr lang="pl-PL" sz="2400" b="1" dirty="0" smtClean="0">
                <a:solidFill>
                  <a:schemeClr val="tx1">
                    <a:lumMod val="95000"/>
                    <a:lumOff val="5000"/>
                  </a:schemeClr>
                </a:solidFill>
              </a:rPr>
              <a:t>Zasada </a:t>
            </a:r>
            <a:r>
              <a:rPr lang="pl-PL" sz="2400" b="1" dirty="0">
                <a:solidFill>
                  <a:schemeClr val="tx1">
                    <a:lumMod val="95000"/>
                    <a:lumOff val="5000"/>
                  </a:schemeClr>
                </a:solidFill>
              </a:rPr>
              <a:t>równości szans i niedyskryminacji </a:t>
            </a:r>
            <a:r>
              <a:rPr lang="pl-PL" sz="2400" b="1" dirty="0" smtClean="0">
                <a:solidFill>
                  <a:schemeClr val="tx1">
                    <a:lumMod val="95000"/>
                    <a:lumOff val="5000"/>
                  </a:schemeClr>
                </a:solidFill>
              </a:rPr>
              <a:t>cd.</a:t>
            </a:r>
            <a:endParaRPr lang="pl-PL" sz="2400" b="1" dirty="0">
              <a:solidFill>
                <a:schemeClr val="tx1">
                  <a:lumMod val="95000"/>
                  <a:lumOff val="5000"/>
                </a:schemeClr>
              </a:solidFill>
            </a:endParaRPr>
          </a:p>
          <a:p>
            <a:pPr algn="ctr"/>
            <a:endParaRPr lang="pl-PL" dirty="0" smtClean="0">
              <a:solidFill>
                <a:schemeClr val="tx1">
                  <a:lumMod val="95000"/>
                  <a:lumOff val="5000"/>
                </a:schemeClr>
              </a:solidFill>
            </a:endParaRPr>
          </a:p>
          <a:p>
            <a:pPr marL="444500" indent="-444500" algn="just"/>
            <a:r>
              <a:rPr lang="pl-PL" dirty="0" smtClean="0">
                <a:solidFill>
                  <a:schemeClr val="tx1">
                    <a:lumMod val="95000"/>
                    <a:lumOff val="5000"/>
                  </a:schemeClr>
                </a:solidFill>
              </a:rPr>
              <a:t>4. mechanizm </a:t>
            </a:r>
            <a:r>
              <a:rPr lang="pl-PL" dirty="0">
                <a:solidFill>
                  <a:schemeClr val="tx1">
                    <a:lumMod val="95000"/>
                    <a:lumOff val="5000"/>
                  </a:schemeClr>
                </a:solidFill>
              </a:rPr>
              <a:t>racjonalnych usprawnień </a:t>
            </a:r>
            <a:r>
              <a:rPr lang="pl-PL" dirty="0" smtClean="0">
                <a:solidFill>
                  <a:schemeClr val="tx1">
                    <a:lumMod val="95000"/>
                    <a:lumOff val="5000"/>
                  </a:schemeClr>
                </a:solidFill>
              </a:rPr>
              <a:t>tj. możliwość </a:t>
            </a:r>
            <a:r>
              <a:rPr lang="pl-PL" dirty="0">
                <a:solidFill>
                  <a:schemeClr val="tx1">
                    <a:lumMod val="95000"/>
                    <a:lumOff val="5000"/>
                  </a:schemeClr>
                </a:solidFill>
              </a:rPr>
              <a:t>finansowania specyficznych usług dostosowawczych </a:t>
            </a:r>
            <a:r>
              <a:rPr lang="pl-PL" dirty="0" smtClean="0">
                <a:solidFill>
                  <a:schemeClr val="tx1">
                    <a:lumMod val="95000"/>
                    <a:lumOff val="5000"/>
                  </a:schemeClr>
                </a:solidFill>
              </a:rPr>
              <a:t>nieprzewidzianych </a:t>
            </a:r>
            <a:r>
              <a:rPr lang="pl-PL" dirty="0">
                <a:solidFill>
                  <a:schemeClr val="tx1">
                    <a:lumMod val="95000"/>
                    <a:lumOff val="5000"/>
                  </a:schemeClr>
                </a:solidFill>
              </a:rPr>
              <a:t>z góry we wniosku o dofinansowanie projektu, lecz uruchamianych wraz                                 z pojawieniem się w projekcie (w charakterze uczestnika lub personelu) osoby z </a:t>
            </a:r>
            <a:r>
              <a:rPr lang="pl-PL" dirty="0" smtClean="0">
                <a:solidFill>
                  <a:schemeClr val="tx1">
                    <a:lumMod val="95000"/>
                    <a:lumOff val="5000"/>
                  </a:schemeClr>
                </a:solidFill>
              </a:rPr>
              <a:t>niepełnosprawnością</a:t>
            </a:r>
            <a:r>
              <a:rPr lang="pl-PL" dirty="0">
                <a:solidFill>
                  <a:schemeClr val="tx1">
                    <a:lumMod val="95000"/>
                    <a:lumOff val="5000"/>
                  </a:schemeClr>
                </a:solidFill>
              </a:rPr>
              <a:t>,</a:t>
            </a:r>
            <a:endParaRPr lang="pl-PL" dirty="0" smtClean="0">
              <a:solidFill>
                <a:schemeClr val="tx1">
                  <a:lumMod val="95000"/>
                  <a:lumOff val="5000"/>
                </a:schemeClr>
              </a:solidFill>
            </a:endParaRPr>
          </a:p>
          <a:p>
            <a:pPr marL="444500" indent="-444500" algn="just"/>
            <a:endParaRPr lang="pl-PL" dirty="0">
              <a:solidFill>
                <a:schemeClr val="tx1">
                  <a:lumMod val="95000"/>
                  <a:lumOff val="5000"/>
                </a:schemeClr>
              </a:solidFill>
            </a:endParaRPr>
          </a:p>
          <a:p>
            <a:pPr marL="444500" indent="-444500" algn="just">
              <a:buAutoNum type="arabicPeriod" startAt="5"/>
            </a:pPr>
            <a:r>
              <a:rPr lang="pl-PL" dirty="0" smtClean="0">
                <a:solidFill>
                  <a:schemeClr val="tx1"/>
                </a:solidFill>
              </a:rPr>
              <a:t>zapewnienie </a:t>
            </a:r>
            <a:r>
              <a:rPr lang="pl-PL" dirty="0">
                <a:solidFill>
                  <a:schemeClr val="tx1"/>
                </a:solidFill>
              </a:rPr>
              <a:t>dostępności informacji o </a:t>
            </a:r>
            <a:r>
              <a:rPr lang="pl-PL" dirty="0" smtClean="0">
                <a:solidFill>
                  <a:schemeClr val="tx1"/>
                </a:solidFill>
              </a:rPr>
              <a:t>projekcie - materiały informacyjno-promocyjne (plakaty</a:t>
            </a:r>
            <a:r>
              <a:rPr lang="pl-PL" dirty="0">
                <a:solidFill>
                  <a:schemeClr val="tx1"/>
                </a:solidFill>
              </a:rPr>
              <a:t>, ulotki, ogłoszenia </a:t>
            </a:r>
            <a:r>
              <a:rPr lang="pl-PL" dirty="0" smtClean="0">
                <a:solidFill>
                  <a:schemeClr val="tx1"/>
                </a:solidFill>
              </a:rPr>
              <a:t>prasowe)powinny zostać </a:t>
            </a:r>
            <a:r>
              <a:rPr lang="pl-PL" dirty="0">
                <a:solidFill>
                  <a:schemeClr val="tx1"/>
                </a:solidFill>
              </a:rPr>
              <a:t>opracowane z wykorzystaniem tekstu łatwego w </a:t>
            </a:r>
            <a:r>
              <a:rPr lang="pl-PL" dirty="0" smtClean="0">
                <a:solidFill>
                  <a:schemeClr val="tx1"/>
                </a:solidFill>
              </a:rPr>
              <a:t>odbiorze,</a:t>
            </a:r>
          </a:p>
          <a:p>
            <a:pPr marL="444500" indent="-444500" algn="just">
              <a:buAutoNum type="arabicPeriod" startAt="5"/>
            </a:pPr>
            <a:endParaRPr lang="pl-PL" dirty="0">
              <a:solidFill>
                <a:schemeClr val="tx1"/>
              </a:solidFill>
            </a:endParaRPr>
          </a:p>
          <a:p>
            <a:pPr marL="444500" indent="-444500" algn="just">
              <a:buAutoNum type="arabicPeriod" startAt="5"/>
            </a:pPr>
            <a:r>
              <a:rPr lang="pl-PL" dirty="0">
                <a:solidFill>
                  <a:schemeClr val="tx1"/>
                </a:solidFill>
              </a:rPr>
              <a:t>dostępność architektoniczna - wszystkie działania świadczone w ramach projektów, w których na etapie rekrutacji zidentyfikowano możliwość udziału osób z niepełnosprawnościami powinny być realizowane </a:t>
            </a:r>
            <a:br>
              <a:rPr lang="pl-PL" dirty="0">
                <a:solidFill>
                  <a:schemeClr val="tx1"/>
                </a:solidFill>
              </a:rPr>
            </a:br>
            <a:r>
              <a:rPr lang="pl-PL" dirty="0" smtClean="0">
                <a:solidFill>
                  <a:schemeClr val="tx1"/>
                </a:solidFill>
              </a:rPr>
              <a:t>w </a:t>
            </a:r>
            <a:r>
              <a:rPr lang="pl-PL" dirty="0">
                <a:solidFill>
                  <a:schemeClr val="tx1"/>
                </a:solidFill>
              </a:rPr>
              <a:t>budynkach dostosowanych </a:t>
            </a:r>
            <a:r>
              <a:rPr lang="pl-PL" dirty="0" smtClean="0">
                <a:solidFill>
                  <a:schemeClr val="tx1"/>
                </a:solidFill>
              </a:rPr>
              <a:t>architektonicznie,</a:t>
            </a:r>
          </a:p>
          <a:p>
            <a:pPr marL="444500" indent="-444500" algn="just">
              <a:buAutoNum type="arabicPeriod" startAt="5"/>
            </a:pPr>
            <a:endParaRPr lang="pl-PL" sz="1600" dirty="0" smtClean="0">
              <a:solidFill>
                <a:schemeClr val="tx1"/>
              </a:solidFill>
            </a:endParaRPr>
          </a:p>
          <a:p>
            <a:pPr marL="444500" indent="-444500" algn="just">
              <a:buAutoNum type="arabicPeriod" startAt="5"/>
            </a:pPr>
            <a:endParaRPr lang="pl-PL" sz="1600" dirty="0" smtClean="0">
              <a:solidFill>
                <a:schemeClr val="tx1"/>
              </a:solidFill>
            </a:endParaRPr>
          </a:p>
          <a:p>
            <a:pPr marL="444500" indent="-444500" algn="just">
              <a:buAutoNum type="arabicPeriod" startAt="5"/>
            </a:pPr>
            <a:endParaRPr lang="pl-PL" sz="1600" dirty="0" smtClean="0">
              <a:solidFill>
                <a:schemeClr val="tx1"/>
              </a:solidFill>
            </a:endParaRPr>
          </a:p>
          <a:p>
            <a:pPr marL="444500" indent="-444500" algn="just"/>
            <a:endParaRPr lang="pl-PL" sz="1600" dirty="0">
              <a:solidFill>
                <a:schemeClr val="tx1">
                  <a:lumMod val="95000"/>
                  <a:lumOff val="5000"/>
                </a:schemeClr>
              </a:solidFill>
            </a:endParaRPr>
          </a:p>
          <a:p>
            <a:pPr marL="444500" indent="-444500" algn="just"/>
            <a:r>
              <a:rPr lang="pl-PL" sz="1600" dirty="0" smtClean="0">
                <a:solidFill>
                  <a:schemeClr val="tx1">
                    <a:lumMod val="95000"/>
                    <a:lumOff val="5000"/>
                  </a:schemeClr>
                </a:solidFill>
              </a:rPr>
              <a:t> </a:t>
            </a:r>
            <a:endParaRPr lang="pl-PL" sz="1600" dirty="0">
              <a:solidFill>
                <a:schemeClr val="tx1">
                  <a:lumMod val="95000"/>
                  <a:lumOff val="5000"/>
                </a:schemeClr>
              </a:solidFill>
            </a:endParaRPr>
          </a:p>
        </p:txBody>
      </p:sp>
    </p:spTree>
    <p:extLst>
      <p:ext uri="{BB962C8B-B14F-4D97-AF65-F5344CB8AC3E}">
        <p14:creationId xmlns:p14="http://schemas.microsoft.com/office/powerpoint/2010/main" val="3553683923"/>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508476"/>
            <a:ext cx="8280920" cy="540060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1600" b="1" dirty="0" smtClean="0">
                <a:solidFill>
                  <a:schemeClr val="tx1">
                    <a:lumMod val="95000"/>
                    <a:lumOff val="5000"/>
                  </a:schemeClr>
                </a:solidFill>
              </a:rPr>
              <a:t> </a:t>
            </a:r>
          </a:p>
          <a:p>
            <a:pPr algn="ctr"/>
            <a:r>
              <a:rPr lang="pl-PL" sz="2400" b="1" dirty="0" smtClean="0">
                <a:solidFill>
                  <a:schemeClr val="tx1">
                    <a:lumMod val="95000"/>
                    <a:lumOff val="5000"/>
                  </a:schemeClr>
                </a:solidFill>
              </a:rPr>
              <a:t>Zasada </a:t>
            </a:r>
            <a:r>
              <a:rPr lang="pl-PL" sz="2400" b="1" dirty="0">
                <a:solidFill>
                  <a:schemeClr val="tx1">
                    <a:lumMod val="95000"/>
                    <a:lumOff val="5000"/>
                  </a:schemeClr>
                </a:solidFill>
              </a:rPr>
              <a:t>równości szans i niedyskryminacji </a:t>
            </a:r>
            <a:r>
              <a:rPr lang="pl-PL" sz="2400" b="1" dirty="0" smtClean="0">
                <a:solidFill>
                  <a:schemeClr val="tx1">
                    <a:lumMod val="95000"/>
                    <a:lumOff val="5000"/>
                  </a:schemeClr>
                </a:solidFill>
              </a:rPr>
              <a:t>cd.</a:t>
            </a:r>
            <a:endParaRPr lang="pl-PL" sz="2400" b="1" dirty="0">
              <a:solidFill>
                <a:schemeClr val="tx1">
                  <a:lumMod val="95000"/>
                  <a:lumOff val="5000"/>
                </a:schemeClr>
              </a:solidFill>
            </a:endParaRPr>
          </a:p>
          <a:p>
            <a:endParaRPr lang="pl-PL" dirty="0" smtClean="0">
              <a:solidFill>
                <a:schemeClr val="tx1">
                  <a:lumMod val="95000"/>
                  <a:lumOff val="5000"/>
                </a:schemeClr>
              </a:solidFill>
            </a:endParaRPr>
          </a:p>
          <a:p>
            <a:pPr marL="342900" indent="-342900" algn="just"/>
            <a:r>
              <a:rPr lang="pl-PL" dirty="0" smtClean="0">
                <a:solidFill>
                  <a:schemeClr val="tx1"/>
                </a:solidFill>
              </a:rPr>
              <a:t>7.</a:t>
            </a:r>
            <a:r>
              <a:rPr lang="pl-PL" dirty="0" smtClean="0"/>
              <a:t>	</a:t>
            </a:r>
            <a:r>
              <a:rPr lang="pl-PL" dirty="0" smtClean="0">
                <a:solidFill>
                  <a:schemeClr val="tx1"/>
                </a:solidFill>
              </a:rPr>
              <a:t>wszystkie </a:t>
            </a:r>
            <a:r>
              <a:rPr lang="pl-PL" dirty="0">
                <a:solidFill>
                  <a:schemeClr val="tx1"/>
                </a:solidFill>
              </a:rPr>
              <a:t>materiały, które powstaną w ramach projektu powinny być przystosowane do potrzeb osób różnymi rodzajami z niepełnosprawności, np. strony WWW muszą być zgodne ze standardem WCAG 2.0, filmy opatrzone napisami, tłumaczeniem na język </a:t>
            </a:r>
            <a:r>
              <a:rPr lang="pl-PL" dirty="0" smtClean="0">
                <a:solidFill>
                  <a:schemeClr val="tx1"/>
                </a:solidFill>
              </a:rPr>
              <a:t>migowy,</a:t>
            </a:r>
          </a:p>
          <a:p>
            <a:pPr marL="342900" indent="-342900" algn="just"/>
            <a:endParaRPr lang="pl-PL" dirty="0">
              <a:solidFill>
                <a:schemeClr val="tx1"/>
              </a:solidFill>
            </a:endParaRPr>
          </a:p>
          <a:p>
            <a:pPr marL="342900" indent="-342900" algn="just"/>
            <a:r>
              <a:rPr lang="pl-PL" dirty="0" smtClean="0">
                <a:solidFill>
                  <a:schemeClr val="tx1"/>
                </a:solidFill>
              </a:rPr>
              <a:t>8. 	dostępność </a:t>
            </a:r>
            <a:r>
              <a:rPr lang="pl-PL" dirty="0">
                <a:solidFill>
                  <a:schemeClr val="tx1"/>
                </a:solidFill>
              </a:rPr>
              <a:t>procesu rekrutacji dla osób z niepełnosprawnościami - rekrutacja uczestników projektu powinna zostać przeprowadzona </a:t>
            </a:r>
            <a:r>
              <a:rPr lang="pl-PL" dirty="0" smtClean="0">
                <a:solidFill>
                  <a:schemeClr val="tx1"/>
                </a:solidFill>
              </a:rPr>
              <a:t/>
            </a:r>
            <a:br>
              <a:rPr lang="pl-PL" dirty="0" smtClean="0">
                <a:solidFill>
                  <a:schemeClr val="tx1"/>
                </a:solidFill>
              </a:rPr>
            </a:br>
            <a:r>
              <a:rPr lang="pl-PL" dirty="0" smtClean="0">
                <a:solidFill>
                  <a:schemeClr val="tx1"/>
                </a:solidFill>
              </a:rPr>
              <a:t>w </a:t>
            </a:r>
            <a:r>
              <a:rPr lang="pl-PL" dirty="0">
                <a:solidFill>
                  <a:schemeClr val="tx1"/>
                </a:solidFill>
              </a:rPr>
              <a:t>sposób umożliwiający wzięcie udziału w tym procesie (a tym samym </a:t>
            </a:r>
            <a:r>
              <a:rPr lang="pl-PL" dirty="0" smtClean="0">
                <a:solidFill>
                  <a:schemeClr val="tx1"/>
                </a:solidFill>
              </a:rPr>
              <a:t/>
            </a:r>
            <a:br>
              <a:rPr lang="pl-PL" dirty="0" smtClean="0">
                <a:solidFill>
                  <a:schemeClr val="tx1"/>
                </a:solidFill>
              </a:rPr>
            </a:br>
            <a:r>
              <a:rPr lang="pl-PL" dirty="0" smtClean="0">
                <a:solidFill>
                  <a:schemeClr val="tx1"/>
                </a:solidFill>
              </a:rPr>
              <a:t>w </a:t>
            </a:r>
            <a:r>
              <a:rPr lang="pl-PL" dirty="0">
                <a:solidFill>
                  <a:schemeClr val="tx1"/>
                </a:solidFill>
              </a:rPr>
              <a:t>projekcie) każdej zainteresowanej osobie.</a:t>
            </a:r>
          </a:p>
          <a:p>
            <a:pPr marL="342900" indent="-342900"/>
            <a:endParaRPr lang="pl-PL" sz="1600" dirty="0">
              <a:solidFill>
                <a:schemeClr val="tx1">
                  <a:lumMod val="95000"/>
                  <a:lumOff val="5000"/>
                </a:schemeClr>
              </a:solidFill>
            </a:endParaRPr>
          </a:p>
        </p:txBody>
      </p:sp>
    </p:spTree>
    <p:extLst>
      <p:ext uri="{BB962C8B-B14F-4D97-AF65-F5344CB8AC3E}">
        <p14:creationId xmlns:p14="http://schemas.microsoft.com/office/powerpoint/2010/main" val="127386815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908720"/>
            <a:ext cx="8208912" cy="48245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t>Wkład </a:t>
            </a:r>
            <a:r>
              <a:rPr lang="pl-PL" sz="2400" b="1" dirty="0"/>
              <a:t>własny PFRON</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p>
          <a:p>
            <a:pPr lvl="0" algn="just" fontAlgn="auto"/>
            <a:r>
              <a:rPr lang="pl-PL" dirty="0">
                <a:solidFill>
                  <a:srgbClr val="000000"/>
                </a:solidFill>
              </a:rPr>
              <a:t>PFRON zapewnia środki na współfinansowanie projektów realizowanych na rzecz osób niepełnosprawnych w ramach regionalnych programów operacyjnych. </a:t>
            </a:r>
          </a:p>
          <a:p>
            <a:pPr lvl="0" algn="just" fontAlgn="auto"/>
            <a:r>
              <a:rPr lang="pl-PL" dirty="0">
                <a:solidFill>
                  <a:srgbClr val="000000"/>
                </a:solidFill>
              </a:rPr>
              <a:t>Środki PFRON przeznaczone będą na zapewnienie wkładu własnego </a:t>
            </a:r>
            <a:r>
              <a:rPr lang="pl-PL" b="1" dirty="0">
                <a:solidFill>
                  <a:srgbClr val="000000"/>
                </a:solidFill>
              </a:rPr>
              <a:t>dla organizacji pozarządowych </a:t>
            </a:r>
            <a:r>
              <a:rPr lang="pl-PL" dirty="0">
                <a:solidFill>
                  <a:srgbClr val="000000"/>
                </a:solidFill>
              </a:rPr>
              <a:t>realizujących projekty </a:t>
            </a:r>
            <a:r>
              <a:rPr lang="pl-PL" b="1" dirty="0">
                <a:solidFill>
                  <a:srgbClr val="000000"/>
                </a:solidFill>
              </a:rPr>
              <a:t>dedykowane w całości aktywizacji społeczno-zawodowej osób niepełnosprawnych</a:t>
            </a:r>
            <a:r>
              <a:rPr lang="pl-PL" dirty="0">
                <a:solidFill>
                  <a:srgbClr val="000000"/>
                </a:solidFill>
              </a:rPr>
              <a:t>.</a:t>
            </a:r>
          </a:p>
          <a:p>
            <a:pPr lvl="0" algn="just"/>
            <a:endParaRPr lang="pl-PL" dirty="0">
              <a:solidFill>
                <a:srgbClr val="000000"/>
              </a:solidFill>
            </a:endParaRPr>
          </a:p>
          <a:p>
            <a:pPr lvl="0" algn="just"/>
            <a:r>
              <a:rPr lang="pl-PL" dirty="0">
                <a:solidFill>
                  <a:srgbClr val="000000"/>
                </a:solidFill>
              </a:rPr>
              <a:t>Beneficjentami wsparcia w w/w projektach są osoby </a:t>
            </a:r>
            <a:br>
              <a:rPr lang="pl-PL" dirty="0">
                <a:solidFill>
                  <a:srgbClr val="000000"/>
                </a:solidFill>
              </a:rPr>
            </a:br>
            <a:r>
              <a:rPr lang="pl-PL" dirty="0">
                <a:solidFill>
                  <a:srgbClr val="000000"/>
                </a:solidFill>
              </a:rPr>
              <a:t>z niepełnosprawnościami, o których mowa w ustawie z dnia 27 sierpnia 1997 roku o rehabilitacji zawodowej i społecznej oraz zatrudnianiu osób niepełnosprawnych (Dz. U. z 2011 r. Nr 127, poz. 721, z </a:t>
            </a:r>
            <a:r>
              <a:rPr lang="pl-PL" dirty="0" err="1">
                <a:solidFill>
                  <a:srgbClr val="000000"/>
                </a:solidFill>
              </a:rPr>
              <a:t>późn</a:t>
            </a:r>
            <a:r>
              <a:rPr lang="pl-PL" dirty="0">
                <a:solidFill>
                  <a:srgbClr val="000000"/>
                </a:solidFill>
              </a:rPr>
              <a:t>. zm.).</a:t>
            </a:r>
          </a:p>
          <a:p>
            <a:endParaRPr lang="pl-PL" sz="1600" dirty="0" smtClean="0">
              <a:solidFill>
                <a:schemeClr val="tx1"/>
              </a:solidFill>
            </a:endParaRPr>
          </a:p>
          <a:p>
            <a:endParaRPr lang="pl-PL" sz="1600" dirty="0" smtClean="0">
              <a:solidFill>
                <a:schemeClr val="tx1"/>
              </a:solidFill>
            </a:endParaRPr>
          </a:p>
          <a:p>
            <a:pPr algn="just"/>
            <a:endParaRPr lang="pl-PL" dirty="0" smtClean="0">
              <a:solidFill>
                <a:srgbClr val="FF0000"/>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chemeClr val="tx1"/>
              </a:solidFill>
            </a:endParaRPr>
          </a:p>
        </p:txBody>
      </p:sp>
    </p:spTree>
    <p:extLst>
      <p:ext uri="{BB962C8B-B14F-4D97-AF65-F5344CB8AC3E}">
        <p14:creationId xmlns:p14="http://schemas.microsoft.com/office/powerpoint/2010/main" val="83952188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433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grpSp>
        <p:nvGrpSpPr>
          <p:cNvPr id="14338" name="Group 2"/>
          <p:cNvGrpSpPr>
            <a:grpSpLocks/>
          </p:cNvGrpSpPr>
          <p:nvPr/>
        </p:nvGrpSpPr>
        <p:grpSpPr bwMode="auto">
          <a:xfrm>
            <a:off x="1019175" y="44450"/>
            <a:ext cx="7078663" cy="717550"/>
            <a:chOff x="642" y="28"/>
            <a:chExt cx="4459" cy="452"/>
          </a:xfrm>
        </p:grpSpPr>
        <p:pic>
          <p:nvPicPr>
            <p:cNvPr id="14339" name="Picture 3"/>
            <p:cNvPicPr>
              <a:picLocks noChangeAspect="1" noChangeArrowheads="1"/>
            </p:cNvPicPr>
            <p:nvPr/>
          </p:nvPicPr>
          <p:blipFill>
            <a:blip r:embed="rId4" cstate="print"/>
            <a:srcRect/>
            <a:stretch>
              <a:fillRect/>
            </a:stretch>
          </p:blipFill>
          <p:spPr bwMode="auto">
            <a:xfrm>
              <a:off x="1708" y="70"/>
              <a:ext cx="747" cy="389"/>
            </a:xfrm>
            <a:prstGeom prst="rect">
              <a:avLst/>
            </a:prstGeom>
            <a:noFill/>
            <a:ln w="9525">
              <a:noFill/>
              <a:round/>
              <a:headEnd/>
              <a:tailEnd/>
            </a:ln>
            <a:effectLst/>
          </p:spPr>
        </p:pic>
        <p:pic>
          <p:nvPicPr>
            <p:cNvPr id="14340" name="Picture 4"/>
            <p:cNvPicPr>
              <a:picLocks noChangeAspect="1" noChangeArrowheads="1"/>
            </p:cNvPicPr>
            <p:nvPr/>
          </p:nvPicPr>
          <p:blipFill>
            <a:blip r:embed="rId5" cstate="print"/>
            <a:srcRect/>
            <a:stretch>
              <a:fillRect/>
            </a:stretch>
          </p:blipFill>
          <p:spPr bwMode="auto">
            <a:xfrm>
              <a:off x="3849" y="80"/>
              <a:ext cx="1252" cy="376"/>
            </a:xfrm>
            <a:prstGeom prst="rect">
              <a:avLst/>
            </a:prstGeom>
            <a:noFill/>
            <a:ln w="9525">
              <a:noFill/>
              <a:round/>
              <a:headEnd/>
              <a:tailEnd/>
            </a:ln>
            <a:effectLst/>
          </p:spPr>
        </p:pic>
        <p:pic>
          <p:nvPicPr>
            <p:cNvPr id="14341" name="Picture 5"/>
            <p:cNvPicPr>
              <a:picLocks noChangeAspect="1" noChangeArrowheads="1"/>
            </p:cNvPicPr>
            <p:nvPr/>
          </p:nvPicPr>
          <p:blipFill>
            <a:blip r:embed="rId6" cstate="print"/>
            <a:srcRect/>
            <a:stretch>
              <a:fillRect/>
            </a:stretch>
          </p:blipFill>
          <p:spPr bwMode="auto">
            <a:xfrm>
              <a:off x="642" y="28"/>
              <a:ext cx="882" cy="452"/>
            </a:xfrm>
            <a:prstGeom prst="rect">
              <a:avLst/>
            </a:prstGeom>
            <a:noFill/>
            <a:ln w="9525">
              <a:noFill/>
              <a:round/>
              <a:headEnd/>
              <a:tailEnd/>
            </a:ln>
            <a:effectLst/>
          </p:spPr>
        </p:pic>
        <p:pic>
          <p:nvPicPr>
            <p:cNvPr id="14342" name="Picture 6"/>
            <p:cNvPicPr>
              <a:picLocks noChangeAspect="1" noChangeArrowheads="1"/>
            </p:cNvPicPr>
            <p:nvPr/>
          </p:nvPicPr>
          <p:blipFill>
            <a:blip r:embed="rId7" cstate="print"/>
            <a:srcRect/>
            <a:stretch>
              <a:fillRect/>
            </a:stretch>
          </p:blipFill>
          <p:spPr bwMode="auto">
            <a:xfrm>
              <a:off x="2693" y="154"/>
              <a:ext cx="1080" cy="222"/>
            </a:xfrm>
            <a:prstGeom prst="rect">
              <a:avLst/>
            </a:prstGeom>
            <a:noFill/>
            <a:ln w="9525">
              <a:noFill/>
              <a:round/>
              <a:headEnd/>
              <a:tailEnd/>
            </a:ln>
            <a:effectLst/>
          </p:spPr>
        </p:pic>
      </p:grpSp>
      <p:sp>
        <p:nvSpPr>
          <p:cNvPr id="14343" name="Rectangle 7"/>
          <p:cNvSpPr>
            <a:spLocks noChangeArrowheads="1"/>
          </p:cNvSpPr>
          <p:nvPr/>
        </p:nvSpPr>
        <p:spPr bwMode="auto">
          <a:xfrm>
            <a:off x="1115616" y="909988"/>
            <a:ext cx="7143750" cy="519112"/>
          </a:xfrm>
          <a:prstGeom prst="rect">
            <a:avLst/>
          </a:prstGeom>
          <a:noFill/>
          <a:ln w="9525">
            <a:noFill/>
            <a:round/>
            <a:headEnd/>
            <a:tailEnd/>
          </a:ln>
          <a:effectLst/>
        </p:spPr>
        <p:txBody>
          <a:bodyPr lIns="90000" tIns="46800" rIns="90000" bIns="46800">
            <a:spAutoFit/>
          </a:bodyPr>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800" b="1" dirty="0">
                <a:solidFill>
                  <a:srgbClr val="000000"/>
                </a:solidFill>
              </a:rPr>
              <a:t>Dziękuję za uwagę</a:t>
            </a:r>
          </a:p>
        </p:txBody>
      </p:sp>
      <p:sp>
        <p:nvSpPr>
          <p:cNvPr id="14344" name="Text Box 8"/>
          <p:cNvSpPr txBox="1">
            <a:spLocks noChangeArrowheads="1"/>
          </p:cNvSpPr>
          <p:nvPr/>
        </p:nvSpPr>
        <p:spPr bwMode="auto">
          <a:xfrm>
            <a:off x="539750" y="1650206"/>
            <a:ext cx="8229600" cy="4166394"/>
          </a:xfrm>
          <a:prstGeom prst="rect">
            <a:avLst/>
          </a:prstGeom>
          <a:noFill/>
          <a:ln w="9525">
            <a:noFill/>
            <a:round/>
            <a:headEnd/>
            <a:tailEnd/>
          </a:ln>
          <a:effectLst/>
        </p:spPr>
        <p:txBody>
          <a:bodyPr lIns="90000" tIns="46800" rIns="90000" bIns="46800"/>
          <a:lstStyle/>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050" b="1" dirty="0" smtClean="0">
              <a:solidFill>
                <a:srgbClr val="000000"/>
              </a:solidFill>
              <a:latin typeface="Calibri" pitchFamily="34" charset="0"/>
            </a:endParaRP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latin typeface="Calibri" pitchFamily="34" charset="0"/>
              </a:rPr>
              <a:t>Wojewódzki </a:t>
            </a:r>
            <a:r>
              <a:rPr lang="pl-PL" sz="2400" b="1" dirty="0">
                <a:solidFill>
                  <a:srgbClr val="000000"/>
                </a:solidFill>
                <a:latin typeface="Calibri" pitchFamily="34" charset="0"/>
              </a:rPr>
              <a:t>Urząd Pracy w Rzeszowie</a:t>
            </a: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i="1" dirty="0">
                <a:solidFill>
                  <a:srgbClr val="000000"/>
                </a:solidFill>
                <a:latin typeface="Calibri" pitchFamily="34" charset="0"/>
              </a:rPr>
              <a:t>Wydział </a:t>
            </a:r>
            <a:r>
              <a:rPr lang="pl-PL" sz="2400" i="1" dirty="0" smtClean="0">
                <a:solidFill>
                  <a:srgbClr val="000000"/>
                </a:solidFill>
                <a:latin typeface="Calibri" pitchFamily="34" charset="0"/>
              </a:rPr>
              <a:t>Integracji Społecznej </a:t>
            </a:r>
            <a:r>
              <a:rPr lang="pl-PL" sz="2400" i="1" dirty="0">
                <a:solidFill>
                  <a:srgbClr val="000000"/>
                </a:solidFill>
                <a:latin typeface="Calibri" pitchFamily="34" charset="0"/>
              </a:rPr>
              <a:t>EFS</a:t>
            </a: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chemeClr val="accent2">
                    <a:lumMod val="75000"/>
                  </a:schemeClr>
                </a:solidFill>
                <a:latin typeface="Calibri" pitchFamily="34" charset="0"/>
                <a:hlinkClick r:id="rId8"/>
              </a:rPr>
              <a:t>www.wup-rzeszow.pl</a:t>
            </a:r>
            <a:endParaRPr lang="pl-PL" sz="2400" dirty="0">
              <a:solidFill>
                <a:schemeClr val="accent2">
                  <a:lumMod val="75000"/>
                </a:schemeClr>
              </a:solidFill>
              <a:latin typeface="Calibri" pitchFamily="34" charset="0"/>
              <a:hlinkClick r:id="rId8"/>
            </a:endParaRP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rgbClr val="000000"/>
                </a:solidFill>
                <a:latin typeface="Calibri" pitchFamily="34" charset="0"/>
                <a:hlinkClick r:id="rId9"/>
              </a:rPr>
              <a:t>wup@wup-rzeszow.pl</a:t>
            </a:r>
            <a:endParaRPr lang="pl-PL" sz="2400" dirty="0" smtClean="0">
              <a:solidFill>
                <a:srgbClr val="000000"/>
              </a:solidFill>
              <a:latin typeface="Calibri" pitchFamily="34" charset="0"/>
            </a:endParaRP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u="sng" dirty="0" smtClean="0">
              <a:solidFill>
                <a:srgbClr val="000000"/>
              </a:solidFill>
              <a:latin typeface="Calibri" pitchFamily="34" charset="0"/>
            </a:endParaRP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u="sng" dirty="0" smtClean="0">
                <a:solidFill>
                  <a:srgbClr val="000000"/>
                </a:solidFill>
                <a:latin typeface="Calibri" pitchFamily="34" charset="0"/>
              </a:rPr>
              <a:t>Kontakt w sprawie konkursu:</a:t>
            </a: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rgbClr val="000000"/>
                </a:solidFill>
                <a:latin typeface="+mn-lt"/>
              </a:rPr>
              <a:t>Tel. </a:t>
            </a:r>
            <a:r>
              <a:rPr lang="pl-PL" sz="2400" dirty="0" smtClean="0">
                <a:solidFill>
                  <a:schemeClr val="tx1"/>
                </a:solidFill>
                <a:latin typeface="+mn-lt"/>
              </a:rPr>
              <a:t>17 </a:t>
            </a:r>
            <a:r>
              <a:rPr lang="pl-PL" sz="2400" dirty="0">
                <a:solidFill>
                  <a:schemeClr val="tx1"/>
                </a:solidFill>
                <a:latin typeface="+mn-lt"/>
              </a:rPr>
              <a:t>74 32 818 lub 17 85 09 </a:t>
            </a:r>
            <a:r>
              <a:rPr lang="pl-PL" sz="2400" dirty="0" smtClean="0">
                <a:solidFill>
                  <a:schemeClr val="tx1"/>
                </a:solidFill>
                <a:latin typeface="+mn-lt"/>
              </a:rPr>
              <a:t>220 (WUP)</a:t>
            </a:r>
          </a:p>
          <a:p>
            <a:pPr algn="ctr" eaLnBrk="1" hangingPunct="1">
              <a:spcBef>
                <a:spcPts val="600"/>
              </a:spcBef>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a:solidFill>
                  <a:srgbClr val="000000"/>
                </a:solidFill>
                <a:latin typeface="+mn-lt"/>
              </a:rPr>
              <a:t>Tel. </a:t>
            </a:r>
            <a:r>
              <a:rPr lang="pl-PL" sz="2400" dirty="0">
                <a:solidFill>
                  <a:schemeClr val="tx1"/>
                </a:solidFill>
                <a:latin typeface="+mn-lt"/>
              </a:rPr>
              <a:t>17 858 14 </a:t>
            </a:r>
            <a:r>
              <a:rPr lang="pl-PL" sz="2400" dirty="0" smtClean="0">
                <a:solidFill>
                  <a:schemeClr val="tx1"/>
                </a:solidFill>
                <a:latin typeface="+mn-lt"/>
              </a:rPr>
              <a:t>90 (Stowarzyszenie ROF)</a:t>
            </a:r>
            <a:endParaRPr lang="pl-PL" sz="2400" dirty="0">
              <a:solidFill>
                <a:schemeClr val="tx1"/>
              </a:solidFill>
              <a:latin typeface="+mn-lt"/>
            </a:endParaRP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a:solidFill>
                <a:schemeClr val="tx1"/>
              </a:solidFill>
              <a:latin typeface="Calibri"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Effect">
                      <p:stCondLst>
                        <p:cond delay="0"/>
                      </p:stCondLst>
                      <p:childTnLst>
                        <p:par>
                          <p:cTn id="4" fill="hold" nodeType="clickEffect">
                            <p:stCondLst>
                              <p:cond delay="0"/>
                            </p:stCondLst>
                            <p:childTnLst>
                              <p:par>
                                <p:cTn id="5" presetID="14" presetClass="entr" presetSubtype="10" fill="hold" nodeType="afterEffect">
                                  <p:stCondLst>
                                    <p:cond delay="0"/>
                                  </p:stCondLst>
                                  <p:childTnLst>
                                    <p:set>
                                      <p:cBhvr additive="repl">
                                        <p:cTn id="6" dur="1" fill="hold">
                                          <p:stCondLst>
                                            <p:cond delay="0"/>
                                          </p:stCondLst>
                                        </p:cTn>
                                        <p:tgtEl>
                                          <p:spTgt spid="14343"/>
                                        </p:tgtEl>
                                        <p:attrNameLst>
                                          <p:attrName>style.visibility</p:attrName>
                                        </p:attrNameLst>
                                      </p:cBhvr>
                                      <p:to>
                                        <p:strVal val="visible"/>
                                      </p:to>
                                    </p:set>
                                    <p:animEffect transition="in" filter="randombar(horizontal)">
                                      <p:cBhvr additive="repl">
                                        <p:cTn id="7" dur="500"/>
                                        <p:tgtEl>
                                          <p:spTgt spid="14343"/>
                                        </p:tgtEl>
                                      </p:cBhvr>
                                    </p:animEffect>
                                  </p:childTnLst>
                                </p:cTn>
                              </p:par>
                            </p:childTnLst>
                          </p:cTn>
                        </p:par>
                      </p:childTnLst>
                    </p:cTn>
                  </p:par>
                  <p:par>
                    <p:cTn id="8" fill="hold" nodeType="clickEffect">
                      <p:stCondLst>
                        <p:cond delay="indefinite"/>
                      </p:stCondLst>
                      <p:childTnLst>
                        <p:par>
                          <p:cTn id="9" fill="hold" nodeType="clickEffect">
                            <p:stCondLst>
                              <p:cond delay="0"/>
                            </p:stCondLst>
                            <p:childTnLst>
                              <p:par>
                                <p:cTn id="10" presetID="53" presetClass="entr" presetSubtype="16" fill="hold" nodeType="clickEffect">
                                  <p:stCondLst>
                                    <p:cond delay="0"/>
                                  </p:stCondLst>
                                  <p:childTnLst>
                                    <p:set>
                                      <p:cBhvr additive="repl">
                                        <p:cTn id="11" dur="1" fill="hold">
                                          <p:stCondLst>
                                            <p:cond delay="0"/>
                                          </p:stCondLst>
                                        </p:cTn>
                                        <p:tgtEl>
                                          <p:spTgt spid="14344"/>
                                        </p:tgtEl>
                                        <p:attrNameLst>
                                          <p:attrName>style.visibility</p:attrName>
                                        </p:attrNameLst>
                                      </p:cBhvr>
                                      <p:to>
                                        <p:strVal val="visible"/>
                                      </p:to>
                                    </p:set>
                                    <p:anim calcmode="lin" valueType="num">
                                      <p:cBhvr additive="repl">
                                        <p:cTn id="12" dur="500" fill="hold"/>
                                        <p:tgtEl>
                                          <p:spTgt spid="14344"/>
                                        </p:tgtEl>
                                        <p:attrNameLst>
                                          <p:attrName>ppt_w</p:attrName>
                                        </p:attrNameLst>
                                      </p:cBhvr>
                                      <p:tavLst>
                                        <p:tav tm="100000">
                                          <p:val>
                                            <p:fltVal val="0"/>
                                          </p:val>
                                        </p:tav>
                                        <p:tav>
                                          <p:val>
                                            <p:strVal val="#ppt_w"/>
                                          </p:val>
                                        </p:tav>
                                      </p:tavLst>
                                    </p:anim>
                                    <p:anim calcmode="lin" valueType="num">
                                      <p:cBhvr additive="repl">
                                        <p:cTn id="13" dur="500" fill="hold"/>
                                        <p:tgtEl>
                                          <p:spTgt spid="14344"/>
                                        </p:tgtEl>
                                        <p:attrNameLst>
                                          <p:attrName>ppt_h</p:attrName>
                                        </p:attrNameLst>
                                      </p:cBhvr>
                                      <p:tavLst>
                                        <p:tav tm="100000">
                                          <p:val>
                                            <p:fltVal val="0"/>
                                          </p:val>
                                        </p:tav>
                                        <p:tav>
                                          <p:val>
                                            <p:strVal val="#ppt_h"/>
                                          </p:val>
                                        </p:tav>
                                      </p:tavLst>
                                    </p:anim>
                                    <p:animEffect transition="in" filter="fade">
                                      <p:cBhvr additive="repl">
                                        <p:cTn id="14" dur="5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755576" y="404664"/>
            <a:ext cx="7704856"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Typy projektów przewidziane do realizacji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w ramach konkursu c.d.</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dirty="0">
              <a:solidFill>
                <a:schemeClr val="tx1">
                  <a:lumMod val="95000"/>
                  <a:lumOff val="5000"/>
                </a:schemeClr>
              </a:solidFill>
            </a:endParaRP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c)	inne usługi zwiększające mobilność, autonomię </a:t>
            </a:r>
            <a:r>
              <a:rPr lang="pl-PL" sz="2200" dirty="0" smtClean="0">
                <a:solidFill>
                  <a:schemeClr val="tx1">
                    <a:lumMod val="95000"/>
                    <a:lumOff val="5000"/>
                  </a:schemeClr>
                </a:solidFill>
              </a:rPr>
              <a:t>i bezpieczeństwo </a:t>
            </a:r>
            <a:r>
              <a:rPr lang="pl-PL" sz="2200" dirty="0">
                <a:solidFill>
                  <a:schemeClr val="tx1">
                    <a:lumMod val="95000"/>
                    <a:lumOff val="5000"/>
                  </a:schemeClr>
                </a:solidFill>
              </a:rPr>
              <a:t>osób </a:t>
            </a:r>
            <a:r>
              <a:rPr lang="pl-PL" sz="2200" dirty="0" smtClean="0">
                <a:solidFill>
                  <a:schemeClr val="tx1">
                    <a:lumMod val="95000"/>
                    <a:lumOff val="5000"/>
                  </a:schemeClr>
                </a:solidFill>
              </a:rPr>
              <a:t>potrzebujących wsparcia w codziennym funkcjonowaniu </a:t>
            </a:r>
            <a:r>
              <a:rPr lang="pl-PL" sz="2200" dirty="0">
                <a:solidFill>
                  <a:schemeClr val="tx1">
                    <a:lumMod val="95000"/>
                    <a:lumOff val="5000"/>
                  </a:schemeClr>
                </a:solidFill>
              </a:rPr>
              <a:t>(np. likwidowanie barier architektonicznych w miejscu zamieszkania, sfinansowanie wypożyczenia sprzętu niezbędnego do opieki lub sprzętu zwiększającego samodzielność osób starszych, dowożenie posiłków) ,</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d)	wykorzystanie nowoczesnych technologii w usługach opiekuńczych, np. teleopieki i innych form niebezpośrednich usług opiekuńczych wykorzystujących nowe technologie, aktywizacja środowisk lokalnych w celu tworzenia społecznych (sąsiedzkich) metod samopomocy przy wykorzystaniu nowych technologii</a:t>
            </a:r>
            <a:r>
              <a:rPr lang="pl-PL" sz="2200" dirty="0" smtClean="0">
                <a:solidFill>
                  <a:schemeClr val="tx1">
                    <a:lumMod val="95000"/>
                    <a:lumOff val="5000"/>
                  </a:schemeClr>
                </a:solidFill>
              </a:rPr>
              <a:t>.</a:t>
            </a:r>
            <a:endParaRPr lang="pl-PL" sz="2200" dirty="0">
              <a:solidFill>
                <a:schemeClr val="tx1">
                  <a:lumMod val="95000"/>
                  <a:lumOff val="5000"/>
                </a:schemeClr>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301343843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755576" y="404664"/>
            <a:ext cx="7704856"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Typy projektów przewidziane do realizacji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w ramach konkursu c.d.</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lumMod val="95000"/>
                  <a:lumOff val="5000"/>
                </a:schemeClr>
              </a:solidFill>
            </a:endParaRP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a:solidFill>
                  <a:schemeClr val="tx1">
                    <a:lumMod val="95000"/>
                    <a:lumOff val="5000"/>
                  </a:schemeClr>
                </a:solidFill>
              </a:rPr>
              <a:t>2. Działania wspierające opiekunów nieformalnych </a:t>
            </a:r>
            <a:r>
              <a:rPr lang="pl-PL" sz="2200" b="1" dirty="0" smtClean="0">
                <a:solidFill>
                  <a:schemeClr val="tx1">
                    <a:lumMod val="95000"/>
                    <a:lumOff val="5000"/>
                  </a:schemeClr>
                </a:solidFill>
              </a:rPr>
              <a:t>w opiece </a:t>
            </a:r>
            <a:r>
              <a:rPr lang="pl-PL" sz="2200" b="1" dirty="0">
                <a:solidFill>
                  <a:schemeClr val="tx1">
                    <a:lumMod val="95000"/>
                    <a:lumOff val="5000"/>
                  </a:schemeClr>
                </a:solidFill>
              </a:rPr>
              <a:t>domowej, m.in. poprzez:</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a)	tworzenie krótkookresowych miejsc opieki </a:t>
            </a:r>
            <a:r>
              <a:rPr lang="pl-PL" sz="2200" dirty="0" smtClean="0">
                <a:solidFill>
                  <a:schemeClr val="tx1">
                    <a:lumMod val="95000"/>
                    <a:lumOff val="5000"/>
                  </a:schemeClr>
                </a:solidFill>
              </a:rPr>
              <a:t>w zastępstwie </a:t>
            </a:r>
            <a:r>
              <a:rPr lang="pl-PL" sz="2200" dirty="0">
                <a:solidFill>
                  <a:schemeClr val="tx1">
                    <a:lumMod val="95000"/>
                    <a:lumOff val="5000"/>
                  </a:schemeClr>
                </a:solidFill>
              </a:rPr>
              <a:t>za opiekunów nieformalnych (wyłącznie </a:t>
            </a:r>
            <a:r>
              <a:rPr lang="pl-PL" sz="2200" dirty="0" smtClean="0">
                <a:solidFill>
                  <a:schemeClr val="tx1">
                    <a:lumMod val="95000"/>
                    <a:lumOff val="5000"/>
                  </a:schemeClr>
                </a:solidFill>
              </a:rPr>
              <a:t>w formie </a:t>
            </a:r>
            <a:r>
              <a:rPr lang="pl-PL" sz="2200" dirty="0">
                <a:solidFill>
                  <a:schemeClr val="tx1">
                    <a:lumMod val="95000"/>
                    <a:lumOff val="5000"/>
                  </a:schemeClr>
                </a:solidFill>
              </a:rPr>
              <a:t>usług świadczonych w lokalnej społeczności) albo sfinansowanie usługi opiekuńczej,</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b)	poradnictwo, w tym psychologiczne oraz pomoc </a:t>
            </a:r>
            <a:r>
              <a:rPr lang="pl-PL" sz="2200" dirty="0" smtClean="0">
                <a:solidFill>
                  <a:schemeClr val="tx1">
                    <a:lumMod val="95000"/>
                    <a:lumOff val="5000"/>
                  </a:schemeClr>
                </a:solidFill>
              </a:rPr>
              <a:t>w uzyskaniu </a:t>
            </a:r>
            <a:r>
              <a:rPr lang="pl-PL" sz="2200" dirty="0">
                <a:solidFill>
                  <a:schemeClr val="tx1">
                    <a:lumMod val="95000"/>
                    <a:lumOff val="5000"/>
                  </a:schemeClr>
                </a:solidFill>
              </a:rPr>
              <a:t>informacji umożliwiających poruszanie się po różnych systemach wsparcia, z których korzystanie jest niezbędne do sprawowania wysokiej jakości opieki </a:t>
            </a:r>
            <a:r>
              <a:rPr lang="pl-PL" sz="2200" dirty="0" smtClean="0">
                <a:solidFill>
                  <a:schemeClr val="tx1">
                    <a:lumMod val="95000"/>
                    <a:lumOff val="5000"/>
                  </a:schemeClr>
                </a:solidFill>
              </a:rPr>
              <a:t>i odciążenia </a:t>
            </a:r>
            <a:r>
              <a:rPr lang="pl-PL" sz="2200" dirty="0">
                <a:solidFill>
                  <a:schemeClr val="tx1">
                    <a:lumMod val="95000"/>
                    <a:lumOff val="5000"/>
                  </a:schemeClr>
                </a:solidFill>
              </a:rPr>
              <a:t>opiekunów </a:t>
            </a:r>
            <a:r>
              <a:rPr lang="pl-PL" sz="2200" dirty="0" smtClean="0">
                <a:solidFill>
                  <a:schemeClr val="tx1">
                    <a:lumMod val="95000"/>
                    <a:lumOff val="5000"/>
                  </a:schemeClr>
                </a:solidFill>
              </a:rPr>
              <a:t>faktycznych,</a:t>
            </a: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315372061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755576" y="404664"/>
            <a:ext cx="7704856"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Typy projektów przewidziane do realizacji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w ramach konkursu c.d.</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lumMod val="95000"/>
                  <a:lumOff val="5000"/>
                </a:schemeClr>
              </a:solidFill>
            </a:endParaRP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lumMod val="95000"/>
                    <a:lumOff val="5000"/>
                  </a:schemeClr>
                </a:solidFill>
              </a:rPr>
              <a:t>c</a:t>
            </a:r>
            <a:r>
              <a:rPr lang="pl-PL" sz="2200" dirty="0">
                <a:solidFill>
                  <a:schemeClr val="tx1">
                    <a:lumMod val="95000"/>
                    <a:lumOff val="5000"/>
                  </a:schemeClr>
                </a:solidFill>
              </a:rPr>
              <a:t>)	finansowanie usług wypożyczenia sprzętu pielęgnacyjnego, rehabilitacyjnego i wspomagającego </a:t>
            </a:r>
            <a:r>
              <a:rPr lang="pl-PL" sz="2200" dirty="0" smtClean="0">
                <a:solidFill>
                  <a:schemeClr val="tx1">
                    <a:lumMod val="95000"/>
                    <a:lumOff val="5000"/>
                  </a:schemeClr>
                </a:solidFill>
              </a:rPr>
              <a:t>w celu </a:t>
            </a:r>
            <a:r>
              <a:rPr lang="pl-PL" sz="2200" dirty="0">
                <a:solidFill>
                  <a:schemeClr val="tx1">
                    <a:lumMod val="95000"/>
                    <a:lumOff val="5000"/>
                  </a:schemeClr>
                </a:solidFill>
              </a:rPr>
              <a:t>aktywizacji społecznej osób,</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d)	kształcenie, w tym szkolenia, praktyki i wymiana doświadczeń dla opiekunów nieformalnych, potrzebnych do opieki nad osobami </a:t>
            </a:r>
            <a:r>
              <a:rPr lang="pl-PL" sz="2200" dirty="0" smtClean="0">
                <a:solidFill>
                  <a:schemeClr val="tx1">
                    <a:lumMod val="95000"/>
                    <a:lumOff val="5000"/>
                  </a:schemeClr>
                </a:solidFill>
              </a:rPr>
              <a:t>potrzebującymi wsparcia w codziennym funkcjonowaniu </a:t>
            </a:r>
            <a:r>
              <a:rPr lang="pl-PL" sz="2200" dirty="0">
                <a:solidFill>
                  <a:schemeClr val="tx1">
                    <a:lumMod val="95000"/>
                    <a:lumOff val="5000"/>
                  </a:schemeClr>
                </a:solidFill>
              </a:rPr>
              <a:t>,</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lumMod val="95000"/>
                    <a:lumOff val="5000"/>
                  </a:schemeClr>
                </a:solidFill>
              </a:rPr>
              <a:t>e)	finansowanie </a:t>
            </a:r>
            <a:r>
              <a:rPr lang="pl-PL" sz="2200" dirty="0">
                <a:solidFill>
                  <a:schemeClr val="tx1">
                    <a:lumMod val="95000"/>
                    <a:lumOff val="5000"/>
                  </a:schemeClr>
                </a:solidFill>
              </a:rPr>
              <a:t>usługi asystenckiej lub opiekuńczej dla osoby </a:t>
            </a:r>
            <a:r>
              <a:rPr lang="pl-PL" sz="2200" dirty="0" smtClean="0">
                <a:solidFill>
                  <a:schemeClr val="tx1">
                    <a:lumMod val="95000"/>
                    <a:lumOff val="5000"/>
                  </a:schemeClr>
                </a:solidFill>
              </a:rPr>
              <a:t>potrzebującej wsparcia w codziennym funkcjonowaniu </a:t>
            </a:r>
            <a:r>
              <a:rPr lang="pl-PL" sz="2200" dirty="0">
                <a:solidFill>
                  <a:schemeClr val="tx1">
                    <a:lumMod val="95000"/>
                    <a:lumOff val="5000"/>
                  </a:schemeClr>
                </a:solidFill>
              </a:rPr>
              <a:t>w celu umożliwienia jej opiekunom podjęcia aktywności zawodowej</a:t>
            </a:r>
            <a:r>
              <a:rPr lang="pl-PL" sz="2200" dirty="0" smtClean="0">
                <a:solidFill>
                  <a:schemeClr val="tx1">
                    <a:lumMod val="95000"/>
                    <a:lumOff val="5000"/>
                  </a:schemeClr>
                </a:solidFill>
              </a:rPr>
              <a:t>.</a:t>
            </a: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428450818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755576" y="404664"/>
            <a:ext cx="7704856" cy="525658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Typy projektów przewidziane do realizacji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w ramach konkursu c.d.</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lumMod val="95000"/>
                  <a:lumOff val="5000"/>
                </a:schemeClr>
              </a:solidFill>
            </a:endParaRP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smtClean="0">
                <a:solidFill>
                  <a:schemeClr val="tx1">
                    <a:lumMod val="95000"/>
                    <a:lumOff val="5000"/>
                  </a:schemeClr>
                </a:solidFill>
              </a:rPr>
              <a:t>3</a:t>
            </a:r>
            <a:r>
              <a:rPr lang="pl-PL" sz="2200" b="1" dirty="0">
                <a:solidFill>
                  <a:schemeClr val="tx1">
                    <a:lumMod val="95000"/>
                    <a:lumOff val="5000"/>
                  </a:schemeClr>
                </a:solidFill>
              </a:rPr>
              <a:t>. Tworzenie miejsc opieki dla osób </a:t>
            </a:r>
            <a:r>
              <a:rPr lang="pl-PL" sz="2200" b="1" dirty="0" smtClean="0">
                <a:solidFill>
                  <a:schemeClr val="tx1">
                    <a:lumMod val="95000"/>
                    <a:lumOff val="5000"/>
                  </a:schemeClr>
                </a:solidFill>
              </a:rPr>
              <a:t>potrzebujących wsparcia w codziennym funkcjonowaniu w nowo </a:t>
            </a:r>
            <a:r>
              <a:rPr lang="pl-PL" sz="2200" b="1" dirty="0">
                <a:solidFill>
                  <a:schemeClr val="tx1">
                    <a:lumMod val="95000"/>
                    <a:lumOff val="5000"/>
                  </a:schemeClr>
                </a:solidFill>
              </a:rPr>
              <a:t>tworzonych lub istniejących ośrodkach zapewniających opiekę dzienną lub całodobową</a:t>
            </a:r>
            <a:r>
              <a:rPr lang="pl-PL" sz="2200" b="1" dirty="0" smtClean="0">
                <a:solidFill>
                  <a:schemeClr val="tx1">
                    <a:lumMod val="95000"/>
                    <a:lumOff val="5000"/>
                  </a:schemeClr>
                </a:solidFill>
              </a:rPr>
              <a:t>.</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smtClean="0">
                <a:solidFill>
                  <a:schemeClr val="tx1">
                    <a:lumMod val="95000"/>
                    <a:lumOff val="5000"/>
                  </a:schemeClr>
                </a:solidFill>
              </a:rPr>
              <a:t>4. </a:t>
            </a:r>
            <a:r>
              <a:rPr lang="pl-PL" sz="2200" b="1" dirty="0"/>
              <a:t>Wsparcie dla usług mieszkalnictwa chronionego i wspomaganego </a:t>
            </a:r>
            <a:r>
              <a:rPr lang="pl-PL" sz="2200" b="1" dirty="0" smtClean="0"/>
              <a:t>poprzez:</a:t>
            </a:r>
          </a:p>
          <a:p>
            <a:pPr algn="just"/>
            <a:r>
              <a:rPr lang="pl-PL" sz="2200" dirty="0" smtClean="0"/>
              <a:t>a</a:t>
            </a:r>
            <a:r>
              <a:rPr lang="pl-PL" sz="2200" dirty="0"/>
              <a:t>) tworzenie miejsc pobytu w nowo tworzonych lub istniejących mieszkaniach chronionych/wspomaganych, </a:t>
            </a:r>
            <a:r>
              <a:rPr lang="pl-PL" sz="2200" dirty="0" smtClean="0"/>
              <a:t/>
            </a:r>
            <a:br>
              <a:rPr lang="pl-PL" sz="2200" dirty="0" smtClean="0"/>
            </a:br>
            <a:r>
              <a:rPr lang="pl-PL" sz="2200" dirty="0" smtClean="0"/>
              <a:t>w </a:t>
            </a:r>
            <a:r>
              <a:rPr lang="pl-PL" sz="2200" dirty="0"/>
              <a:t>tym miejsc krótkookresowego pobytu,</a:t>
            </a:r>
          </a:p>
          <a:p>
            <a:pPr algn="just"/>
            <a:r>
              <a:rPr lang="pl-PL" sz="2200" dirty="0"/>
              <a:t>b) sfinansowanie form pomocy w postaci mieszkania chronionego/wspieranego.</a:t>
            </a:r>
            <a:endParaRPr lang="pl-PL" sz="2200" b="1" dirty="0" smtClean="0">
              <a:solidFill>
                <a:schemeClr val="tx1">
                  <a:lumMod val="95000"/>
                  <a:lumOff val="5000"/>
                </a:schemeClr>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1141312949"/>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Calibri"/>
        <a:ea typeface="Microsoft YaHei"/>
        <a:cs typeface=""/>
      </a:majorFont>
      <a:minorFont>
        <a:latin typeface="Calibri"/>
        <a:ea typeface="Microsoft YaHei"/>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cs typeface="Arial" pitchFamily="34" charset="0"/>
          </a:defRPr>
        </a:defPPr>
      </a:lstStyle>
    </a:lnDef>
  </a:objectDefaults>
  <a:extraClrSchemeLst>
    <a:extraClrScheme>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8423</TotalTime>
  <Words>2416</Words>
  <Application>Microsoft Office PowerPoint</Application>
  <PresentationFormat>Pokaz na ekranie (4:3)</PresentationFormat>
  <Paragraphs>504</Paragraphs>
  <Slides>53</Slides>
  <Notes>53</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53</vt:i4>
      </vt:variant>
    </vt:vector>
  </HeadingPairs>
  <TitlesOfParts>
    <vt:vector size="58" baseType="lpstr">
      <vt:lpstr>Microsoft YaHei</vt:lpstr>
      <vt:lpstr>Arial</vt:lpstr>
      <vt:lpstr>Calibri</vt:lpstr>
      <vt:lpstr>Times New Roman</vt:lpstr>
      <vt:lpstr>Projekt domyślny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Damian Chaber</dc:creator>
  <cp:lastModifiedBy>Katarzyna Olechowska-Sadowska</cp:lastModifiedBy>
  <cp:revision>834</cp:revision>
  <cp:lastPrinted>2020-09-24T07:23:30Z</cp:lastPrinted>
  <dcterms:created xsi:type="dcterms:W3CDTF">2015-05-19T07:37:20Z</dcterms:created>
  <dcterms:modified xsi:type="dcterms:W3CDTF">2020-09-25T06:48:36Z</dcterms:modified>
</cp:coreProperties>
</file>