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5"/>
  </p:notesMasterIdLst>
  <p:handoutMasterIdLst>
    <p:handoutMasterId r:id="rId46"/>
  </p:handoutMasterIdLst>
  <p:sldIdLst>
    <p:sldId id="256" r:id="rId2"/>
    <p:sldId id="391" r:id="rId3"/>
    <p:sldId id="395" r:id="rId4"/>
    <p:sldId id="394" r:id="rId5"/>
    <p:sldId id="396" r:id="rId6"/>
    <p:sldId id="453" r:id="rId7"/>
    <p:sldId id="454" r:id="rId8"/>
    <p:sldId id="392" r:id="rId9"/>
    <p:sldId id="402" r:id="rId10"/>
    <p:sldId id="440" r:id="rId11"/>
    <p:sldId id="428" r:id="rId12"/>
    <p:sldId id="471" r:id="rId13"/>
    <p:sldId id="475" r:id="rId14"/>
    <p:sldId id="476" r:id="rId15"/>
    <p:sldId id="472" r:id="rId16"/>
    <p:sldId id="473" r:id="rId17"/>
    <p:sldId id="474" r:id="rId18"/>
    <p:sldId id="406" r:id="rId19"/>
    <p:sldId id="418" r:id="rId20"/>
    <p:sldId id="469" r:id="rId21"/>
    <p:sldId id="478" r:id="rId22"/>
    <p:sldId id="409" r:id="rId23"/>
    <p:sldId id="407" r:id="rId24"/>
    <p:sldId id="444" r:id="rId25"/>
    <p:sldId id="479" r:id="rId26"/>
    <p:sldId id="408" r:id="rId27"/>
    <p:sldId id="437" r:id="rId28"/>
    <p:sldId id="465" r:id="rId29"/>
    <p:sldId id="410" r:id="rId30"/>
    <p:sldId id="419" r:id="rId31"/>
    <p:sldId id="420" r:id="rId32"/>
    <p:sldId id="422" r:id="rId33"/>
    <p:sldId id="461" r:id="rId34"/>
    <p:sldId id="450" r:id="rId35"/>
    <p:sldId id="480" r:id="rId36"/>
    <p:sldId id="481" r:id="rId37"/>
    <p:sldId id="482" r:id="rId38"/>
    <p:sldId id="413" r:id="rId39"/>
    <p:sldId id="414" r:id="rId40"/>
    <p:sldId id="415" r:id="rId41"/>
    <p:sldId id="416" r:id="rId42"/>
    <p:sldId id="425" r:id="rId43"/>
    <p:sldId id="483" r:id="rId44"/>
  </p:sldIdLst>
  <p:sldSz cx="9144000" cy="6858000" type="screen4x3"/>
  <p:notesSz cx="6797675" cy="9926638"/>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5pPr>
    <a:lvl6pPr marL="2286000" algn="l" defTabSz="914400" rtl="0" eaLnBrk="1" latinLnBrk="0" hangingPunct="1">
      <a:defRPr kern="1200">
        <a:solidFill>
          <a:schemeClr val="bg1"/>
        </a:solidFill>
        <a:latin typeface="Arial" pitchFamily="34" charset="0"/>
        <a:ea typeface="+mn-ea"/>
        <a:cs typeface="Arial" pitchFamily="34" charset="0"/>
      </a:defRPr>
    </a:lvl6pPr>
    <a:lvl7pPr marL="2743200" algn="l" defTabSz="914400" rtl="0" eaLnBrk="1" latinLnBrk="0" hangingPunct="1">
      <a:defRPr kern="1200">
        <a:solidFill>
          <a:schemeClr val="bg1"/>
        </a:solidFill>
        <a:latin typeface="Arial" pitchFamily="34" charset="0"/>
        <a:ea typeface="+mn-ea"/>
        <a:cs typeface="Arial" pitchFamily="34" charset="0"/>
      </a:defRPr>
    </a:lvl7pPr>
    <a:lvl8pPr marL="3200400" algn="l" defTabSz="914400" rtl="0" eaLnBrk="1" latinLnBrk="0" hangingPunct="1">
      <a:defRPr kern="1200">
        <a:solidFill>
          <a:schemeClr val="bg1"/>
        </a:solidFill>
        <a:latin typeface="Arial" pitchFamily="34" charset="0"/>
        <a:ea typeface="+mn-ea"/>
        <a:cs typeface="Arial" pitchFamily="34" charset="0"/>
      </a:defRPr>
    </a:lvl8pPr>
    <a:lvl9pPr marL="3657600" algn="l" defTabSz="914400" rtl="0" eaLnBrk="1" latinLnBrk="0" hangingPunct="1">
      <a:defRPr kern="1200">
        <a:solidFill>
          <a:schemeClr val="bg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Sekcja domyślna" id="{1E7BAD7C-6904-4C1C-88F4-60B8C3554750}">
          <p14:sldIdLst>
            <p14:sldId id="256"/>
            <p14:sldId id="391"/>
            <p14:sldId id="395"/>
            <p14:sldId id="394"/>
            <p14:sldId id="396"/>
            <p14:sldId id="453"/>
            <p14:sldId id="454"/>
            <p14:sldId id="392"/>
            <p14:sldId id="402"/>
            <p14:sldId id="440"/>
            <p14:sldId id="428"/>
            <p14:sldId id="471"/>
            <p14:sldId id="475"/>
            <p14:sldId id="476"/>
            <p14:sldId id="472"/>
            <p14:sldId id="473"/>
            <p14:sldId id="474"/>
            <p14:sldId id="406"/>
            <p14:sldId id="418"/>
            <p14:sldId id="469"/>
            <p14:sldId id="478"/>
            <p14:sldId id="409"/>
            <p14:sldId id="407"/>
            <p14:sldId id="444"/>
            <p14:sldId id="479"/>
            <p14:sldId id="408"/>
            <p14:sldId id="437"/>
            <p14:sldId id="465"/>
            <p14:sldId id="410"/>
            <p14:sldId id="419"/>
            <p14:sldId id="420"/>
            <p14:sldId id="422"/>
            <p14:sldId id="461"/>
            <p14:sldId id="450"/>
            <p14:sldId id="480"/>
            <p14:sldId id="481"/>
            <p14:sldId id="482"/>
            <p14:sldId id="413"/>
            <p14:sldId id="414"/>
            <p14:sldId id="415"/>
            <p14:sldId id="416"/>
            <p14:sldId id="425"/>
          </p14:sldIdLst>
        </p14:section>
        <p14:section name="Sekcja bez tytułu" id="{8978EEC9-2B54-4795-A740-13598A40150F}">
          <p14:sldIdLst>
            <p14:sldId id="4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D7DE"/>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29" autoAdjust="0"/>
  </p:normalViewPr>
  <p:slideViewPr>
    <p:cSldViewPr>
      <p:cViewPr varScale="1">
        <p:scale>
          <a:sx n="105" d="100"/>
          <a:sy n="105" d="100"/>
        </p:scale>
        <p:origin x="179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endParaRPr lang="pl-PL"/>
          </a:p>
        </p:txBody>
      </p:sp>
      <p:sp>
        <p:nvSpPr>
          <p:cNvPr id="31747" name="Rectangle 3"/>
          <p:cNvSpPr>
            <a:spLocks noGrp="1" noChangeArrowheads="1"/>
          </p:cNvSpPr>
          <p:nvPr>
            <p:ph type="dt" sz="quarter" idx="1"/>
          </p:nvPr>
        </p:nvSpPr>
        <p:spPr bwMode="auto">
          <a:xfrm>
            <a:off x="3849689"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endParaRPr lang="pl-PL"/>
          </a:p>
        </p:txBody>
      </p:sp>
      <p:sp>
        <p:nvSpPr>
          <p:cNvPr id="31748" name="Rectangle 4"/>
          <p:cNvSpPr>
            <a:spLocks noGrp="1" noChangeArrowheads="1"/>
          </p:cNvSpPr>
          <p:nvPr>
            <p:ph type="ftr" sz="quarter" idx="2"/>
          </p:nvPr>
        </p:nvSpPr>
        <p:spPr bwMode="auto">
          <a:xfrm>
            <a:off x="0" y="9428712"/>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endParaRPr lang="pl-PL"/>
          </a:p>
        </p:txBody>
      </p:sp>
      <p:sp>
        <p:nvSpPr>
          <p:cNvPr id="31749" name="Rectangle 5"/>
          <p:cNvSpPr>
            <a:spLocks noGrp="1" noChangeArrowheads="1"/>
          </p:cNvSpPr>
          <p:nvPr>
            <p:ph type="sldNum" sz="quarter" idx="3"/>
          </p:nvPr>
        </p:nvSpPr>
        <p:spPr bwMode="auto">
          <a:xfrm>
            <a:off x="3849689" y="9428712"/>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fld id="{588B133A-9C63-4FFF-98AD-B4CB177B6C30}" type="slidenum">
              <a:rPr lang="pl-PL"/>
              <a:pPr/>
              <a:t>‹#›</a:t>
            </a:fld>
            <a:endParaRPr lang="pl-PL"/>
          </a:p>
        </p:txBody>
      </p:sp>
    </p:spTree>
    <p:extLst>
      <p:ext uri="{BB962C8B-B14F-4D97-AF65-F5344CB8AC3E}">
        <p14:creationId xmlns:p14="http://schemas.microsoft.com/office/powerpoint/2010/main" val="227853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1" y="0"/>
            <a:ext cx="6797675" cy="9926638"/>
          </a:xfrm>
          <a:prstGeom prst="roundRect">
            <a:avLst>
              <a:gd name="adj" fmla="val 23"/>
            </a:avLst>
          </a:prstGeom>
          <a:solidFill>
            <a:srgbClr val="FFFFFF"/>
          </a:solidFill>
          <a:ln w="9360" cap="sq">
            <a:noFill/>
            <a:miter lim="800000"/>
            <a:headEnd/>
            <a:tailEnd/>
          </a:ln>
          <a:effectLst/>
        </p:spPr>
        <p:txBody>
          <a:bodyPr wrap="none" anchor="ctr"/>
          <a:lstStyle/>
          <a:p>
            <a:endParaRPr lang="pl-PL"/>
          </a:p>
        </p:txBody>
      </p:sp>
      <p:sp>
        <p:nvSpPr>
          <p:cNvPr id="2050" name="AutoShape 2"/>
          <p:cNvSpPr>
            <a:spLocks noChangeArrowheads="1"/>
          </p:cNvSpPr>
          <p:nvPr/>
        </p:nvSpPr>
        <p:spPr bwMode="auto">
          <a:xfrm>
            <a:off x="1" y="0"/>
            <a:ext cx="6797675" cy="9926638"/>
          </a:xfrm>
          <a:prstGeom prst="roundRect">
            <a:avLst>
              <a:gd name="adj" fmla="val 23"/>
            </a:avLst>
          </a:prstGeom>
          <a:solidFill>
            <a:srgbClr val="FFFFFF"/>
          </a:solidFill>
          <a:ln w="9525">
            <a:noFill/>
            <a:round/>
            <a:headEnd/>
            <a:tailEnd/>
          </a:ln>
          <a:effectLst/>
        </p:spPr>
        <p:txBody>
          <a:bodyPr wrap="none" anchor="ctr"/>
          <a:lstStyle/>
          <a:p>
            <a:endParaRPr lang="pl-PL"/>
          </a:p>
        </p:txBody>
      </p:sp>
      <p:sp>
        <p:nvSpPr>
          <p:cNvPr id="2051" name="Text Box 3"/>
          <p:cNvSpPr txBox="1">
            <a:spLocks noChangeArrowheads="1"/>
          </p:cNvSpPr>
          <p:nvPr/>
        </p:nvSpPr>
        <p:spPr bwMode="auto">
          <a:xfrm>
            <a:off x="0" y="1"/>
            <a:ext cx="2946400" cy="496332"/>
          </a:xfrm>
          <a:prstGeom prst="rect">
            <a:avLst/>
          </a:prstGeom>
          <a:noFill/>
          <a:ln w="9525">
            <a:noFill/>
            <a:round/>
            <a:headEnd/>
            <a:tailEnd/>
          </a:ln>
          <a:effectLst/>
        </p:spPr>
        <p:txBody>
          <a:bodyPr wrap="none" anchor="ctr"/>
          <a:lstStyle/>
          <a:p>
            <a:endParaRPr lang="pl-PL"/>
          </a:p>
        </p:txBody>
      </p:sp>
      <p:sp>
        <p:nvSpPr>
          <p:cNvPr id="2052" name="Rectangle 4"/>
          <p:cNvSpPr>
            <a:spLocks noGrp="1" noChangeArrowheads="1"/>
          </p:cNvSpPr>
          <p:nvPr>
            <p:ph type="dt"/>
          </p:nvPr>
        </p:nvSpPr>
        <p:spPr bwMode="auto">
          <a:xfrm>
            <a:off x="3849691" y="2"/>
            <a:ext cx="2943225" cy="493141"/>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endParaRPr lang="pl-PL"/>
          </a:p>
        </p:txBody>
      </p:sp>
      <p:sp>
        <p:nvSpPr>
          <p:cNvPr id="2053" name="Rectangle 5"/>
          <p:cNvSpPr>
            <a:spLocks noGrp="1" noRot="1" noChangeAspect="1" noChangeArrowheads="1"/>
          </p:cNvSpPr>
          <p:nvPr>
            <p:ph type="sldImg"/>
          </p:nvPr>
        </p:nvSpPr>
        <p:spPr bwMode="auto">
          <a:xfrm>
            <a:off x="919163" y="744538"/>
            <a:ext cx="4957762" cy="3719512"/>
          </a:xfrm>
          <a:prstGeom prst="rect">
            <a:avLst/>
          </a:prstGeom>
          <a:noFill/>
          <a:ln w="12600" cap="sq">
            <a:solidFill>
              <a:srgbClr val="000000"/>
            </a:solidFill>
            <a:miter lim="800000"/>
            <a:headEnd/>
            <a:tailEnd/>
          </a:ln>
          <a:effectLst/>
        </p:spPr>
      </p:sp>
      <p:sp>
        <p:nvSpPr>
          <p:cNvPr id="2054" name="Rectangle 6"/>
          <p:cNvSpPr>
            <a:spLocks noGrp="1" noChangeArrowheads="1"/>
          </p:cNvSpPr>
          <p:nvPr>
            <p:ph type="body"/>
          </p:nvPr>
        </p:nvSpPr>
        <p:spPr bwMode="auto">
          <a:xfrm>
            <a:off x="679451" y="4715954"/>
            <a:ext cx="5435600" cy="4462199"/>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pl-PL" smtClean="0"/>
          </a:p>
        </p:txBody>
      </p:sp>
      <p:sp>
        <p:nvSpPr>
          <p:cNvPr id="2055" name="Text Box 7"/>
          <p:cNvSpPr txBox="1">
            <a:spLocks noChangeArrowheads="1"/>
          </p:cNvSpPr>
          <p:nvPr/>
        </p:nvSpPr>
        <p:spPr bwMode="auto">
          <a:xfrm>
            <a:off x="0" y="9428712"/>
            <a:ext cx="2946400" cy="496332"/>
          </a:xfrm>
          <a:prstGeom prst="rect">
            <a:avLst/>
          </a:prstGeom>
          <a:noFill/>
          <a:ln w="9525">
            <a:noFill/>
            <a:round/>
            <a:headEnd/>
            <a:tailEnd/>
          </a:ln>
          <a:effectLst/>
        </p:spPr>
        <p:txBody>
          <a:bodyPr wrap="none" anchor="ctr"/>
          <a:lstStyle/>
          <a:p>
            <a:endParaRPr lang="pl-PL"/>
          </a:p>
        </p:txBody>
      </p:sp>
      <p:sp>
        <p:nvSpPr>
          <p:cNvPr id="2056" name="Rectangle 8"/>
          <p:cNvSpPr>
            <a:spLocks noGrp="1" noChangeArrowheads="1"/>
          </p:cNvSpPr>
          <p:nvPr>
            <p:ph type="sldNum"/>
          </p:nvPr>
        </p:nvSpPr>
        <p:spPr bwMode="auto">
          <a:xfrm>
            <a:off x="3849691" y="9428713"/>
            <a:ext cx="2943225" cy="493141"/>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fld id="{0CE3663B-0C32-4302-838B-7047CB8482A3}" type="slidenum">
              <a:rPr lang="pl-PL"/>
              <a:pPr/>
              <a:t>‹#›</a:t>
            </a:fld>
            <a:endParaRPr lang="pl-PL"/>
          </a:p>
        </p:txBody>
      </p:sp>
    </p:spTree>
    <p:extLst>
      <p:ext uri="{BB962C8B-B14F-4D97-AF65-F5344CB8AC3E}">
        <p14:creationId xmlns:p14="http://schemas.microsoft.com/office/powerpoint/2010/main" val="394384582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0DA61F7-8A2F-4AF8-855A-4F0E2ACBC8C5}" type="slidenum">
              <a:rPr lang="pl-PL"/>
              <a:pPr/>
              <a:t>1</a:t>
            </a:fld>
            <a:endParaRPr lang="pl-PL"/>
          </a:p>
        </p:txBody>
      </p:sp>
      <p:sp>
        <p:nvSpPr>
          <p:cNvPr id="15361"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5362" name="Text Box 2"/>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74692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10</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673416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12</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13</a:t>
            </a:fld>
            <a:endParaRPr lang="pl-PL"/>
          </a:p>
        </p:txBody>
      </p:sp>
      <p:sp>
        <p:nvSpPr>
          <p:cNvPr id="34818" name="Rectangle 2"/>
          <p:cNvSpPr txBox="1">
            <a:spLocks noGrp="1" noRot="1" noChangeAspect="1" noChangeArrowheads="1" noTextEdit="1"/>
          </p:cNvSpPr>
          <p:nvPr>
            <p:ph type="sldImg"/>
          </p:nvPr>
        </p:nvSpPr>
        <p:spPr>
          <a:xfrm>
            <a:off x="876300" y="749300"/>
            <a:ext cx="4986338" cy="3741738"/>
          </a:xfrm>
          <a:ln/>
        </p:spPr>
      </p:sp>
      <p:sp>
        <p:nvSpPr>
          <p:cNvPr id="34819" name="Text Box 3"/>
          <p:cNvSpPr txBox="1">
            <a:spLocks noChangeArrowheads="1"/>
          </p:cNvSpPr>
          <p:nvPr/>
        </p:nvSpPr>
        <p:spPr bwMode="auto">
          <a:xfrm>
            <a:off x="673474" y="4741730"/>
            <a:ext cx="5390934"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78357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14</a:t>
            </a:fld>
            <a:endParaRPr lang="pl-PL"/>
          </a:p>
        </p:txBody>
      </p:sp>
      <p:sp>
        <p:nvSpPr>
          <p:cNvPr id="34818" name="Rectangle 2"/>
          <p:cNvSpPr txBox="1">
            <a:spLocks noGrp="1" noRot="1" noChangeAspect="1" noChangeArrowheads="1" noTextEdit="1"/>
          </p:cNvSpPr>
          <p:nvPr>
            <p:ph type="sldImg"/>
          </p:nvPr>
        </p:nvSpPr>
        <p:spPr>
          <a:xfrm>
            <a:off x="876300" y="749300"/>
            <a:ext cx="4986338" cy="3741738"/>
          </a:xfrm>
          <a:ln/>
        </p:spPr>
      </p:sp>
      <p:sp>
        <p:nvSpPr>
          <p:cNvPr id="34819" name="Text Box 3"/>
          <p:cNvSpPr txBox="1">
            <a:spLocks noChangeArrowheads="1"/>
          </p:cNvSpPr>
          <p:nvPr/>
        </p:nvSpPr>
        <p:spPr bwMode="auto">
          <a:xfrm>
            <a:off x="673474" y="4741730"/>
            <a:ext cx="5390934"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73662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15</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16</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17</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18</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385515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19</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414096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80538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20</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4140966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16326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22</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545743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23</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24</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25</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304291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26</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8015648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27</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28</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29</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01596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01199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30</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870420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31</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392625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32</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33</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34</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35</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7829025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36</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6291339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37</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3725122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38</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997602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39</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853017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165760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40</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26387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1"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438826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42</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58218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AE6AF023-730F-4F48-9FB6-FEDCD72A0579}" type="slidenum">
              <a:rPr lang="pl-PL"/>
              <a:pPr/>
              <a:t>43</a:t>
            </a:fld>
            <a:endParaRPr lang="pl-PL"/>
          </a:p>
        </p:txBody>
      </p:sp>
      <p:sp>
        <p:nvSpPr>
          <p:cNvPr id="26625" name="Rectangle 1"/>
          <p:cNvSpPr txBox="1">
            <a:spLocks noGrp="1" noRot="1" noChangeAspect="1" noChangeArrowheads="1"/>
          </p:cNvSpPr>
          <p:nvPr>
            <p:ph type="sldImg"/>
          </p:nvPr>
        </p:nvSpPr>
        <p:spPr bwMode="auto">
          <a:xfrm>
            <a:off x="889000" y="744538"/>
            <a:ext cx="4960938" cy="3722687"/>
          </a:xfrm>
          <a:prstGeom prst="rect">
            <a:avLst/>
          </a:prstGeom>
          <a:solidFill>
            <a:srgbClr val="FFFFFF"/>
          </a:solidFill>
          <a:ln>
            <a:solidFill>
              <a:srgbClr val="000000"/>
            </a:solidFill>
            <a:miter lim="800000"/>
            <a:headEnd/>
            <a:tailEnd/>
          </a:ln>
        </p:spPr>
      </p:sp>
      <p:sp>
        <p:nvSpPr>
          <p:cNvPr id="26626" name="Text Box 2"/>
          <p:cNvSpPr txBox="1">
            <a:spLocks noChangeArrowheads="1"/>
          </p:cNvSpPr>
          <p:nvPr/>
        </p:nvSpPr>
        <p:spPr bwMode="auto">
          <a:xfrm>
            <a:off x="673474" y="4715952"/>
            <a:ext cx="5390934"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0315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5</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6</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7</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8</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93592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9</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1" y="4715953"/>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0800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1D9E683E-8601-470B-BD3E-95C387CFB6AD}"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A02A31D-4AAE-4B89-BE11-0A928C543A5E}"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7813" y="274638"/>
            <a:ext cx="2055812" cy="584835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8213" cy="58483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3662CAE-982B-458A-B16B-609C9E1459DC}"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FD0DC646-1D04-4BA2-AA26-BE230D35FC80}"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73188A00-9ECF-40A5-B39D-DE6E2CEA6D8E}"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6D1F11BF-EBBF-4CF4-BF8C-F7DD18C8CC17}"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idx="10"/>
          </p:nvPr>
        </p:nvSpPr>
        <p:spPr/>
        <p:txBody>
          <a:bodyPr/>
          <a:lstStyle>
            <a:lvl1pPr>
              <a:defRPr/>
            </a:lvl1pPr>
          </a:lstStyle>
          <a:p>
            <a:endParaRPr lang="pl-PL"/>
          </a:p>
        </p:txBody>
      </p:sp>
      <p:sp>
        <p:nvSpPr>
          <p:cNvPr id="8" name="Symbol zastępczy numeru slajdu 7"/>
          <p:cNvSpPr>
            <a:spLocks noGrp="1"/>
          </p:cNvSpPr>
          <p:nvPr>
            <p:ph type="sldNum" idx="11"/>
          </p:nvPr>
        </p:nvSpPr>
        <p:spPr/>
        <p:txBody>
          <a:bodyPr/>
          <a:lstStyle>
            <a:lvl1pPr>
              <a:defRPr/>
            </a:lvl1pPr>
          </a:lstStyle>
          <a:p>
            <a:fld id="{A003ACFE-9C4A-44A2-9DB8-D2D96407B429}"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idx="10"/>
          </p:nvPr>
        </p:nvSpPr>
        <p:spPr/>
        <p:txBody>
          <a:bodyPr/>
          <a:lstStyle>
            <a:lvl1pPr>
              <a:defRPr/>
            </a:lvl1pPr>
          </a:lstStyle>
          <a:p>
            <a:endParaRPr lang="pl-PL"/>
          </a:p>
        </p:txBody>
      </p:sp>
      <p:sp>
        <p:nvSpPr>
          <p:cNvPr id="4" name="Symbol zastępczy numeru slajdu 3"/>
          <p:cNvSpPr>
            <a:spLocks noGrp="1"/>
          </p:cNvSpPr>
          <p:nvPr>
            <p:ph type="sldNum" idx="11"/>
          </p:nvPr>
        </p:nvSpPr>
        <p:spPr/>
        <p:txBody>
          <a:bodyPr/>
          <a:lstStyle>
            <a:lvl1pPr>
              <a:defRPr/>
            </a:lvl1pPr>
          </a:lstStyle>
          <a:p>
            <a:fld id="{7BB9F895-9DD6-4BC3-985D-A35E3C6886DD}"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idx="10"/>
          </p:nvPr>
        </p:nvSpPr>
        <p:spPr/>
        <p:txBody>
          <a:bodyPr/>
          <a:lstStyle>
            <a:lvl1pPr>
              <a:defRPr/>
            </a:lvl1pPr>
          </a:lstStyle>
          <a:p>
            <a:endParaRPr lang="pl-PL"/>
          </a:p>
        </p:txBody>
      </p:sp>
      <p:sp>
        <p:nvSpPr>
          <p:cNvPr id="3" name="Symbol zastępczy numeru slajdu 2"/>
          <p:cNvSpPr>
            <a:spLocks noGrp="1"/>
          </p:cNvSpPr>
          <p:nvPr>
            <p:ph type="sldNum" idx="11"/>
          </p:nvPr>
        </p:nvSpPr>
        <p:spPr/>
        <p:txBody>
          <a:bodyPr/>
          <a:lstStyle>
            <a:lvl1pPr>
              <a:defRPr/>
            </a:lvl1pPr>
          </a:lstStyle>
          <a:p>
            <a:fld id="{1D03675C-E4C7-4520-B6A6-68601EE05513}"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7E4B892B-75FD-443F-965B-32879F7917BD}"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1FDEBC82-8696-41D2-B9E6-EC28CFD27BD8}"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74638"/>
            <a:ext cx="8226425" cy="11398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Kliknij, aby edytować format tekstu tytułu</a:t>
            </a:r>
          </a:p>
        </p:txBody>
      </p:sp>
      <p:sp>
        <p:nvSpPr>
          <p:cNvPr id="1026" name="Rectangle 2"/>
          <p:cNvSpPr>
            <a:spLocks noGrp="1" noChangeArrowheads="1"/>
          </p:cNvSpPr>
          <p:nvPr>
            <p:ph type="body" idx="1"/>
          </p:nvPr>
        </p:nvSpPr>
        <p:spPr bwMode="auto">
          <a:xfrm>
            <a:off x="457200" y="1600200"/>
            <a:ext cx="8226425" cy="4522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Kliknij, aby edytować format tekstu konspektu</a:t>
            </a:r>
          </a:p>
          <a:p>
            <a:pPr lvl="1"/>
            <a:r>
              <a:rPr lang="en-GB" smtClean="0"/>
              <a:t>Drugi poziom konspektu</a:t>
            </a:r>
          </a:p>
          <a:p>
            <a:pPr lvl="2"/>
            <a:r>
              <a:rPr lang="en-GB" smtClean="0"/>
              <a:t>Trzeci poziom konspektu</a:t>
            </a:r>
          </a:p>
          <a:p>
            <a:pPr lvl="3"/>
            <a:r>
              <a:rPr lang="en-GB" smtClean="0"/>
              <a:t>Czwarty poziom konspektu</a:t>
            </a:r>
          </a:p>
          <a:p>
            <a:pPr lvl="4"/>
            <a:r>
              <a:rPr lang="en-GB" smtClean="0"/>
              <a:t>Piąty poziom konspektu</a:t>
            </a:r>
          </a:p>
          <a:p>
            <a:pPr lvl="4"/>
            <a:r>
              <a:rPr lang="en-GB" smtClean="0"/>
              <a:t>Szósty poziom konspektu</a:t>
            </a:r>
          </a:p>
          <a:p>
            <a:pPr lvl="4"/>
            <a:r>
              <a:rPr lang="en-GB" smtClean="0"/>
              <a:t>Siódmy poziom konspektu</a:t>
            </a:r>
          </a:p>
        </p:txBody>
      </p:sp>
      <p:sp>
        <p:nvSpPr>
          <p:cNvPr id="1027" name="Rectangle 3"/>
          <p:cNvSpPr>
            <a:spLocks noGrp="1" noChangeArrowheads="1"/>
          </p:cNvSpPr>
          <p:nvPr>
            <p:ph type="dt"/>
          </p:nvPr>
        </p:nvSpPr>
        <p:spPr bwMode="auto">
          <a:xfrm>
            <a:off x="457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pl-PL"/>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pl-PL"/>
          </a:p>
        </p:txBody>
      </p:sp>
      <p:sp>
        <p:nvSpPr>
          <p:cNvPr id="1029" name="Rectangle 5"/>
          <p:cNvSpPr>
            <a:spLocks noGrp="1" noChangeArrowheads="1"/>
          </p:cNvSpPr>
          <p:nvPr>
            <p:ph type="sldNum"/>
          </p:nvPr>
        </p:nvSpPr>
        <p:spPr bwMode="auto">
          <a:xfrm>
            <a:off x="6553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4F215E07-4E7D-4557-A248-B75825F4A16E}"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hyperlink" Target="http://www.wup-rzeszow.pl/" TargetMode="External"/><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notesSlide" Target="../notesSlides/notesSlide43.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hyperlink" Target="mailto:wup@wup-rzeszow.p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cstate="print"/>
          <a:srcRect/>
          <a:stretch>
            <a:fillRect/>
          </a:stretch>
        </p:blipFill>
        <p:spPr bwMode="auto">
          <a:xfrm>
            <a:off x="14265" y="5981693"/>
            <a:ext cx="9144000" cy="876300"/>
          </a:xfrm>
          <a:prstGeom prst="rect">
            <a:avLst/>
          </a:prstGeom>
          <a:noFill/>
          <a:ln w="9525">
            <a:noFill/>
            <a:round/>
            <a:headEnd/>
            <a:tailEnd/>
          </a:ln>
          <a:effectLst/>
        </p:spPr>
      </p:pic>
      <p:sp>
        <p:nvSpPr>
          <p:cNvPr id="3079" name="Rectangle 7"/>
          <p:cNvSpPr>
            <a:spLocks noChangeArrowheads="1"/>
          </p:cNvSpPr>
          <p:nvPr/>
        </p:nvSpPr>
        <p:spPr bwMode="auto">
          <a:xfrm>
            <a:off x="1035822" y="964496"/>
            <a:ext cx="7100887" cy="5295938"/>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b="1" dirty="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VIII Oś Priorytetowa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RPO WP 2014-2020 – Integracja Społeczna</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i="1" dirty="0" smtClean="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Konkursy</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Nr RPPK.08.09.00-IP.01-18-051/20</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a:solidFill>
                  <a:srgbClr val="000000"/>
                </a:solidFill>
                <a:latin typeface="+mn-lt"/>
              </a:rPr>
              <a:t>Nr </a:t>
            </a:r>
            <a:r>
              <a:rPr lang="pl-PL" sz="2400" b="1" i="1" dirty="0" smtClean="0">
                <a:solidFill>
                  <a:srgbClr val="000000"/>
                </a:solidFill>
                <a:latin typeface="+mn-lt"/>
              </a:rPr>
              <a:t>RPPK.08.09.00-IP.01-18-052/20</a:t>
            </a: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smtClean="0">
              <a:solidFill>
                <a:srgbClr val="000000"/>
              </a:solidFill>
              <a:latin typeface="+mn-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Działanie 8.9 Poprawa dostępu do usług wsparcia rodziny i pieczy zastępczej – Zintegrowane Inwestycje Terytorialne</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smtClean="0">
                <a:solidFill>
                  <a:srgbClr val="000000"/>
                </a:solidFill>
                <a:latin typeface="+mn-lt"/>
              </a:rPr>
              <a:t>Wojewódzki </a:t>
            </a:r>
            <a:r>
              <a:rPr lang="pl-PL" b="1" i="1" dirty="0">
                <a:solidFill>
                  <a:srgbClr val="000000"/>
                </a:solidFill>
                <a:latin typeface="+mn-lt"/>
              </a:rPr>
              <a:t>Urząd Pracy w Rzeszowie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a:solidFill>
                  <a:srgbClr val="000000"/>
                </a:solidFill>
                <a:latin typeface="+mn-lt"/>
              </a:rPr>
              <a:t>Wydział </a:t>
            </a:r>
            <a:r>
              <a:rPr lang="pl-PL" b="1" i="1" dirty="0" smtClean="0">
                <a:solidFill>
                  <a:srgbClr val="000000"/>
                </a:solidFill>
                <a:latin typeface="+mn-lt"/>
              </a:rPr>
              <a:t>Integracji Społecznej EFS</a:t>
            </a:r>
            <a:endParaRPr lang="pl-PL" b="1" i="1" dirty="0">
              <a:solidFill>
                <a:srgbClr val="000000"/>
              </a:solidFill>
              <a:latin typeface="+mn-lt"/>
            </a:endParaRP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312034"/>
            <a:ext cx="5554663"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53" presetClass="entr" presetSubtype="16" fill="hold" nodeType="withEffect">
                                  <p:stCondLst>
                                    <p:cond delay="0"/>
                                  </p:stCondLst>
                                  <p:childTnLst>
                                    <p:set>
                                      <p:cBhvr additive="repl">
                                        <p:cTn id="6" dur="1" fill="hold">
                                          <p:stCondLst>
                                            <p:cond delay="0"/>
                                          </p:stCondLst>
                                        </p:cTn>
                                        <p:tgtEl>
                                          <p:spTgt spid="3079"/>
                                        </p:tgtEl>
                                        <p:attrNameLst>
                                          <p:attrName>style.visibility</p:attrName>
                                        </p:attrNameLst>
                                      </p:cBhvr>
                                      <p:to>
                                        <p:strVal val="visible"/>
                                      </p:to>
                                    </p:set>
                                    <p:anim calcmode="lin" valueType="num">
                                      <p:cBhvr additive="repl">
                                        <p:cTn id="7" dur="500" fill="hold"/>
                                        <p:tgtEl>
                                          <p:spTgt spid="3079"/>
                                        </p:tgtEl>
                                        <p:attrNameLst>
                                          <p:attrName>ppt_w</p:attrName>
                                        </p:attrNameLst>
                                      </p:cBhvr>
                                      <p:tavLst>
                                        <p:tav tm="100000">
                                          <p:val>
                                            <p:fltVal val="0"/>
                                          </p:val>
                                        </p:tav>
                                        <p:tav>
                                          <p:val>
                                            <p:strVal val="#ppt_w"/>
                                          </p:val>
                                        </p:tav>
                                      </p:tavLst>
                                    </p:anim>
                                    <p:anim calcmode="lin" valueType="num">
                                      <p:cBhvr additive="repl">
                                        <p:cTn id="8" dur="500" fill="hold"/>
                                        <p:tgtEl>
                                          <p:spTgt spid="3079"/>
                                        </p:tgtEl>
                                        <p:attrNameLst>
                                          <p:attrName>ppt_h</p:attrName>
                                        </p:attrNameLst>
                                      </p:cBhvr>
                                      <p:tavLst>
                                        <p:tav tm="100000">
                                          <p:val>
                                            <p:fltVal val="0"/>
                                          </p:val>
                                        </p:tav>
                                        <p:tav>
                                          <p:val>
                                            <p:strVal val="#ppt_h"/>
                                          </p:val>
                                        </p:tav>
                                      </p:tavLst>
                                    </p:anim>
                                    <p:animEffect transition="in" filter="fade">
                                      <p:cBhvr additive="repl">
                                        <p:cTn id="9"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539552" y="260648"/>
            <a:ext cx="8208912"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Grupa docelowa</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endParaRPr>
          </a:p>
          <a:p>
            <a:pPr marL="342900" indent="-342900" algn="just" fontAlgn="auto">
              <a:buAutoNum type="arabicPeriod"/>
            </a:pPr>
            <a:r>
              <a:rPr lang="pl-PL" sz="2400" dirty="0" smtClean="0"/>
              <a:t>Osoby lub rodziny zagrożone ubóstwem lub wykluczeniem społecznym </a:t>
            </a:r>
            <a:r>
              <a:rPr lang="pl-PL" sz="2400" dirty="0"/>
              <a:t>z</a:t>
            </a:r>
            <a:r>
              <a:rPr lang="pl-PL" sz="2400" dirty="0" smtClean="0"/>
              <a:t>godnie </a:t>
            </a:r>
            <a:r>
              <a:rPr lang="pl-PL" sz="2400" dirty="0"/>
              <a:t>z definicją zawartą w Wytycznych w zakresie realizacji </a:t>
            </a:r>
            <a:r>
              <a:rPr lang="pl-PL" sz="2400" dirty="0" smtClean="0"/>
              <a:t>przedsięwzięć </a:t>
            </a:r>
            <a:br>
              <a:rPr lang="pl-PL" sz="2400" dirty="0" smtClean="0"/>
            </a:br>
            <a:r>
              <a:rPr lang="pl-PL" sz="2400" dirty="0" smtClean="0"/>
              <a:t>w </a:t>
            </a:r>
            <a:r>
              <a:rPr lang="pl-PL" sz="2400" dirty="0"/>
              <a:t>obszarze włączenia </a:t>
            </a:r>
            <a:r>
              <a:rPr lang="pl-PL" sz="2400" dirty="0" smtClean="0"/>
              <a:t>społecznego i zwalczania ubóstwa z </a:t>
            </a:r>
            <a:r>
              <a:rPr lang="pl-PL" sz="2400" dirty="0"/>
              <a:t>wykorzystaniem środków Europejskiego Funduszu Społecznego i Europejskiego Funduszu Rozwoju Regionalnego na lata </a:t>
            </a:r>
            <a:r>
              <a:rPr lang="pl-PL" sz="2400" dirty="0" smtClean="0"/>
              <a:t>2014-2020.</a:t>
            </a:r>
          </a:p>
          <a:p>
            <a:pPr marL="342900" indent="-342900" algn="just" fontAlgn="auto">
              <a:buAutoNum type="arabicPeriod"/>
            </a:pPr>
            <a:r>
              <a:rPr lang="pl-PL" sz="2400" dirty="0" smtClean="0"/>
              <a:t>Członkowie </a:t>
            </a:r>
            <a:r>
              <a:rPr lang="pl-PL" sz="2400" dirty="0"/>
              <a:t>rodzin zastępczych i pieczy </a:t>
            </a:r>
            <a:r>
              <a:rPr lang="pl-PL" sz="2400" dirty="0" smtClean="0"/>
              <a:t>zastępczej.</a:t>
            </a:r>
          </a:p>
          <a:p>
            <a:endParaRPr lang="pl-PL" sz="1400" dirty="0" smtClean="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
            </a:r>
            <a:br>
              <a:rPr lang="pl-PL" sz="1600" b="1" dirty="0">
                <a:solidFill>
                  <a:srgbClr val="000000"/>
                </a:solidFill>
              </a:rPr>
            </a:br>
            <a:endParaRPr lang="pl-PL" sz="800" dirty="0"/>
          </a:p>
          <a:p>
            <a:pPr marL="342900" lvl="0" indent="-34290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marL="342900" lvl="0" indent="-342900" algn="just" eaLnBrk="1" hangingPunct="1">
              <a:buClrTx/>
              <a:buAutoNum type="alphaLcParenR"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fontAlgn="auto"/>
            <a:endParaRPr lang="pl-PL" sz="2000" dirty="0" smtClean="0">
              <a:solidFill>
                <a:schemeClr val="tx1">
                  <a:lumMod val="95000"/>
                  <a:lumOff val="5000"/>
                </a:schemeClr>
              </a:solidFill>
            </a:endParaRPr>
          </a:p>
          <a:p>
            <a:pPr lvl="0" fontAlgn="auto"/>
            <a:endParaRPr lang="pl-PL" dirty="0">
              <a:solidFill>
                <a:schemeClr val="tx1">
                  <a:lumMod val="95000"/>
                  <a:lumOff val="5000"/>
                </a:schemeClr>
              </a:solidFill>
            </a:endParaRPr>
          </a:p>
          <a:p>
            <a:pPr marL="342900" lvl="0" indent="-34290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solidFill>
                <a:schemeClr val="tx1">
                  <a:lumMod val="95000"/>
                  <a:lumOff val="5000"/>
                </a:schemeClr>
              </a:solidFill>
            </a:endParaRPr>
          </a:p>
          <a:p>
            <a:pPr algn="just"/>
            <a:endParaRPr lang="pl-PL" sz="1600" dirty="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7428403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Warunki formalne</a:t>
            </a:r>
          </a:p>
          <a:p>
            <a:pPr algn="ctr"/>
            <a:endParaRPr lang="pl-PL" sz="2000" b="1" dirty="0">
              <a:solidFill>
                <a:schemeClr val="tx1">
                  <a:lumMod val="95000"/>
                  <a:lumOff val="5000"/>
                </a:schemeClr>
              </a:solidFill>
            </a:endParaRP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został </a:t>
            </a:r>
            <a:r>
              <a:rPr lang="pl-PL" sz="2000" dirty="0" smtClean="0">
                <a:solidFill>
                  <a:schemeClr val="tx1">
                    <a:lumMod val="95000"/>
                    <a:lumOff val="5000"/>
                  </a:schemeClr>
                </a:solidFill>
              </a:rPr>
              <a:t>dostarczony terminowo.</a:t>
            </a:r>
          </a:p>
          <a:p>
            <a:pPr lvl="1" algn="just" fontAlgn="auto">
              <a:spcAft>
                <a:spcPts val="600"/>
              </a:spcAft>
              <a:buFont typeface="Arial" pitchFamily="34" charset="0"/>
              <a:buChar char="•"/>
            </a:pPr>
            <a:r>
              <a:rPr lang="pl-PL" sz="2000" dirty="0" smtClean="0">
                <a:solidFill>
                  <a:schemeClr val="tx1">
                    <a:lumMod val="95000"/>
                    <a:lumOff val="5000"/>
                  </a:schemeClr>
                </a:solidFill>
              </a:rPr>
              <a:t>Wniosek został sporządzony w języku polskim.</a:t>
            </a:r>
          </a:p>
          <a:p>
            <a:pPr lvl="1" algn="just" fontAlgn="auto">
              <a:spcAft>
                <a:spcPts val="600"/>
              </a:spcAft>
              <a:buFont typeface="Arial" pitchFamily="34" charset="0"/>
              <a:buChar char="•"/>
            </a:pPr>
            <a:r>
              <a:rPr lang="pl-PL" sz="2000" dirty="0" smtClean="0">
                <a:solidFill>
                  <a:schemeClr val="tx1"/>
                </a:solidFill>
              </a:rPr>
              <a:t>Została złożona dopuszczalna ilość wniosków – </a:t>
            </a:r>
            <a:r>
              <a:rPr lang="pl-PL" sz="2000" b="1" dirty="0" smtClean="0">
                <a:solidFill>
                  <a:schemeClr val="tx1"/>
                </a:solidFill>
              </a:rPr>
              <a:t>maksymalnie 3</a:t>
            </a:r>
            <a:r>
              <a:rPr lang="pl-PL" sz="2000" dirty="0" smtClean="0">
                <a:solidFill>
                  <a:schemeClr val="tx1"/>
                </a:solidFill>
              </a:rPr>
              <a:t>.</a:t>
            </a:r>
          </a:p>
          <a:p>
            <a:pPr lvl="1" algn="just" fontAlgn="auto">
              <a:spcAft>
                <a:spcPts val="600"/>
              </a:spcAft>
              <a:buFont typeface="Arial" pitchFamily="34" charset="0"/>
              <a:buChar char="•"/>
            </a:pPr>
            <a:r>
              <a:rPr lang="pl-PL" sz="2000" dirty="0" smtClean="0">
                <a:solidFill>
                  <a:schemeClr val="tx1"/>
                </a:solidFill>
              </a:rPr>
              <a:t>Wniosek został złożony w formie papierowej i elektronicznej, na formularzu wskazanym w Regulaminie konkursu.</a:t>
            </a:r>
          </a:p>
          <a:p>
            <a:pPr lvl="1" algn="just" fontAlgn="auto">
              <a:spcAft>
                <a:spcPts val="600"/>
              </a:spcAft>
              <a:buFont typeface="Arial" pitchFamily="34" charset="0"/>
              <a:buChar char="•"/>
            </a:pPr>
            <a:r>
              <a:rPr lang="pl-PL" sz="2000" dirty="0" smtClean="0">
                <a:solidFill>
                  <a:schemeClr val="tx1"/>
                </a:solidFill>
              </a:rPr>
              <a:t>Wniosek w wersji papierowej złożono w dwóch egzemplarzach.</a:t>
            </a:r>
          </a:p>
          <a:p>
            <a:pPr lvl="1" algn="just" fontAlgn="auto">
              <a:spcAft>
                <a:spcPts val="600"/>
              </a:spcAft>
              <a:buFont typeface="Arial" pitchFamily="34" charset="0"/>
              <a:buChar char="•"/>
            </a:pPr>
            <a:r>
              <a:rPr lang="pl-PL" sz="2000" dirty="0">
                <a:solidFill>
                  <a:schemeClr val="tx1">
                    <a:lumMod val="95000"/>
                    <a:lumOff val="5000"/>
                  </a:schemeClr>
                </a:solidFill>
              </a:rPr>
              <a:t>Wersja elektroniczna wniosku jest tożsama z wersją papierową wniosku oraz czy wydruk zawiera wszystkie strony</a:t>
            </a:r>
            <a:r>
              <a:rPr lang="pl-PL" sz="2000" dirty="0" smtClean="0">
                <a:solidFill>
                  <a:schemeClr val="tx1">
                    <a:lumMod val="95000"/>
                    <a:lumOff val="5000"/>
                  </a:schemeClr>
                </a:solidFill>
              </a:rPr>
              <a:t>.</a:t>
            </a: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w wersji papierowej został opatrzony podpisami                            i pieczęciami osoby uprawnionej/osób uprawnionych do podejmowania wiążących decyzji w imieniu Wnioskodawcy </a:t>
            </a:r>
            <a:r>
              <a:rPr lang="pl-PL" sz="2000" dirty="0" smtClean="0">
                <a:solidFill>
                  <a:schemeClr val="tx1">
                    <a:lumMod val="95000"/>
                    <a:lumOff val="5000"/>
                  </a:schemeClr>
                </a:solidFill>
              </a:rPr>
              <a:t>i Partnerów </a:t>
            </a:r>
            <a:r>
              <a:rPr lang="pl-PL" sz="2000" dirty="0">
                <a:solidFill>
                  <a:schemeClr val="tx1">
                    <a:lumMod val="95000"/>
                    <a:lumOff val="5000"/>
                  </a:schemeClr>
                </a:solidFill>
              </a:rPr>
              <a:t>(o ile dotyczy).</a:t>
            </a:r>
          </a:p>
          <a:p>
            <a:pPr lvl="1" algn="just" fontAlgn="auto">
              <a:spcAft>
                <a:spcPts val="600"/>
              </a:spcAft>
              <a:buFont typeface="Arial" pitchFamily="34" charset="0"/>
              <a:buChar char="•"/>
            </a:pPr>
            <a:r>
              <a:rPr lang="pl-PL" sz="2000" dirty="0" smtClean="0">
                <a:solidFill>
                  <a:schemeClr val="tx1">
                    <a:lumMod val="95000"/>
                    <a:lumOff val="5000"/>
                  </a:schemeClr>
                </a:solidFill>
              </a:rPr>
              <a:t>Wraz </a:t>
            </a:r>
            <a:r>
              <a:rPr lang="pl-PL" sz="2000" dirty="0">
                <a:solidFill>
                  <a:schemeClr val="tx1">
                    <a:lumMod val="95000"/>
                    <a:lumOff val="5000"/>
                  </a:schemeClr>
                </a:solidFill>
              </a:rPr>
              <a:t>z wnioskiem złożono wszystkie wymagane załączniki zgodnie </a:t>
            </a:r>
            <a:r>
              <a:rPr lang="pl-PL" sz="2000" dirty="0" smtClean="0">
                <a:solidFill>
                  <a:schemeClr val="tx1">
                    <a:lumMod val="95000"/>
                    <a:lumOff val="5000"/>
                  </a:schemeClr>
                </a:solidFill>
              </a:rPr>
              <a:t>z Regulaminem konkursu.</a:t>
            </a: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13211" y="764704"/>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a:solidFill>
                  <a:schemeClr val="tx1">
                    <a:lumMod val="95000"/>
                    <a:lumOff val="5000"/>
                  </a:schemeClr>
                </a:solidFill>
              </a:rPr>
              <a:t>Kryteria formalne oceny zgodności ze Strategią ZIT </a:t>
            </a:r>
            <a:r>
              <a:rPr lang="pl-PL" sz="2400" b="1" dirty="0" smtClean="0">
                <a:solidFill>
                  <a:schemeClr val="tx1">
                    <a:lumMod val="95000"/>
                    <a:lumOff val="5000"/>
                  </a:schemeClr>
                </a:solidFill>
              </a:rPr>
              <a:t>ROF</a:t>
            </a:r>
          </a:p>
          <a:p>
            <a:pPr algn="ctr"/>
            <a:endParaRPr lang="pl-PL" sz="2000" dirty="0" smtClean="0">
              <a:solidFill>
                <a:schemeClr val="tx1">
                  <a:lumMod val="95000"/>
                  <a:lumOff val="5000"/>
                </a:schemeClr>
              </a:solidFill>
            </a:endParaRPr>
          </a:p>
          <a:p>
            <a:pPr lvl="1" algn="just" fontAlgn="auto">
              <a:spcAft>
                <a:spcPts val="600"/>
              </a:spcAft>
              <a:buFont typeface="Arial" pitchFamily="34" charset="0"/>
              <a:buChar char="•"/>
            </a:pPr>
            <a:r>
              <a:rPr lang="pl-PL" sz="2200" dirty="0" smtClean="0">
                <a:solidFill>
                  <a:schemeClr val="tx1">
                    <a:lumMod val="95000"/>
                    <a:lumOff val="5000"/>
                  </a:schemeClr>
                </a:solidFill>
              </a:rPr>
              <a:t>Projekt obejmuje wsparciem osoby zamieszkujące teren ROF (Boguchwała, Chmielnik, Czarna, Czudec, Głogów </a:t>
            </a:r>
            <a:r>
              <a:rPr lang="pl-PL" sz="2200" dirty="0" err="1" smtClean="0">
                <a:solidFill>
                  <a:schemeClr val="tx1">
                    <a:lumMod val="95000"/>
                    <a:lumOff val="5000"/>
                  </a:schemeClr>
                </a:solidFill>
              </a:rPr>
              <a:t>Młp</a:t>
            </a:r>
            <a:r>
              <a:rPr lang="pl-PL" sz="2200" dirty="0" smtClean="0">
                <a:solidFill>
                  <a:schemeClr val="tx1">
                    <a:lumMod val="95000"/>
                    <a:lumOff val="5000"/>
                  </a:schemeClr>
                </a:solidFill>
              </a:rPr>
              <a:t>., Krasne, Lubenia, Łańcut – gmina i miasto, Rzeszów, Świlcza, Trzebownisko, Tyczyn).</a:t>
            </a:r>
          </a:p>
          <a:p>
            <a:pPr lvl="1" algn="just" fontAlgn="auto">
              <a:spcAft>
                <a:spcPts val="600"/>
              </a:spcAft>
              <a:buFont typeface="Arial" pitchFamily="34" charset="0"/>
              <a:buChar char="•"/>
            </a:pPr>
            <a:r>
              <a:rPr lang="pl-PL" sz="2200" dirty="0" smtClean="0">
                <a:solidFill>
                  <a:schemeClr val="tx1">
                    <a:lumMod val="95000"/>
                    <a:lumOff val="5000"/>
                  </a:schemeClr>
                </a:solidFill>
              </a:rPr>
              <a:t>Zgodność celu projektu z celem/celami Strategii ZIT/ROF adekwatnymi do przedmiotu projektu.</a:t>
            </a:r>
          </a:p>
          <a:p>
            <a:pPr lvl="1" algn="just" fontAlgn="auto">
              <a:spcAft>
                <a:spcPts val="600"/>
              </a:spcAft>
              <a:buFont typeface="Arial" pitchFamily="34" charset="0"/>
              <a:buChar char="•"/>
            </a:pPr>
            <a:r>
              <a:rPr lang="pl-PL" sz="2200" dirty="0" smtClean="0"/>
              <a:t>Projekt wynika ze zdiagnozowanych potrzeb ROF</a:t>
            </a:r>
            <a:r>
              <a:rPr lang="pl-PL" sz="2200" dirty="0" smtClean="0">
                <a:solidFill>
                  <a:schemeClr val="tx1">
                    <a:lumMod val="95000"/>
                    <a:lumOff val="5000"/>
                  </a:schemeClr>
                </a:solidFill>
              </a:rPr>
              <a:t>.</a:t>
            </a:r>
          </a:p>
          <a:p>
            <a:pPr lvl="1" algn="just" fontAlgn="auto">
              <a:spcAft>
                <a:spcPts val="600"/>
              </a:spcAft>
              <a:buFont typeface="Arial" pitchFamily="34" charset="0"/>
              <a:buChar char="•"/>
            </a:pPr>
            <a:r>
              <a:rPr lang="pl-PL" sz="2200" dirty="0" smtClean="0"/>
              <a:t>Komplementarność projektu z projektem rewitalizacyjnym finansowanym ze środków EFRR w ramach Działania 6.5 </a:t>
            </a:r>
            <a:r>
              <a:rPr lang="pl-PL" sz="2200" dirty="0" err="1" smtClean="0"/>
              <a:t>SzOOP</a:t>
            </a:r>
            <a:r>
              <a:rPr lang="pl-PL" sz="2200" dirty="0" smtClean="0"/>
              <a:t> RPO WP na lata 2014-2020 zidentyfikowanym </a:t>
            </a:r>
            <a:br>
              <a:rPr lang="pl-PL" sz="2200" dirty="0" smtClean="0"/>
            </a:br>
            <a:r>
              <a:rPr lang="pl-PL" sz="2200" dirty="0" smtClean="0"/>
              <a:t>w Strategii ZIT ROF</a:t>
            </a:r>
            <a:endParaRPr lang="pl-PL" sz="2200" dirty="0" smtClean="0">
              <a:solidFill>
                <a:schemeClr val="tx1">
                  <a:lumMod val="95000"/>
                  <a:lumOff val="5000"/>
                </a:schemeClr>
              </a:solidFill>
            </a:endParaRPr>
          </a:p>
          <a:p>
            <a:pPr algn="ctr"/>
            <a:endParaRPr lang="pl-PL" sz="2000" dirty="0" smtClean="0">
              <a:solidFill>
                <a:schemeClr val="tx1">
                  <a:lumMod val="95000"/>
                  <a:lumOff val="5000"/>
                </a:schemeClr>
              </a:solidFill>
            </a:endParaRP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95536" y="476672"/>
            <a:ext cx="8517578"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Ocena formalno-merytoryczna</a:t>
            </a:r>
            <a:endParaRPr lang="pl-PL" sz="1600" b="1" dirty="0">
              <a:solidFill>
                <a:schemeClr val="tx1">
                  <a:lumMod val="95000"/>
                  <a:lumOff val="5000"/>
                </a:schemeClr>
              </a:solidFill>
            </a:endParaRPr>
          </a:p>
          <a:p>
            <a:endParaRPr lang="pl-PL" sz="1000" dirty="0" smtClean="0">
              <a:solidFill>
                <a:schemeClr val="tx1">
                  <a:lumMod val="95000"/>
                  <a:lumOff val="5000"/>
                </a:schemeClr>
              </a:solidFill>
            </a:endParaRPr>
          </a:p>
          <a:p>
            <a:r>
              <a:rPr lang="pl-PL" dirty="0" smtClean="0">
                <a:solidFill>
                  <a:schemeClr val="tx1">
                    <a:lumMod val="95000"/>
                    <a:lumOff val="5000"/>
                  </a:schemeClr>
                </a:solidFill>
              </a:rPr>
              <a:t>obejmuje </a:t>
            </a:r>
            <a:r>
              <a:rPr lang="pl-PL" dirty="0">
                <a:solidFill>
                  <a:schemeClr val="tx1">
                    <a:lumMod val="95000"/>
                    <a:lumOff val="5000"/>
                  </a:schemeClr>
                </a:solidFill>
              </a:rPr>
              <a:t>kolejno sprawdzenie czy wniosek spełnia</a:t>
            </a:r>
            <a:r>
              <a:rPr lang="pl-PL" dirty="0" smtClean="0">
                <a:solidFill>
                  <a:schemeClr val="tx1">
                    <a:lumMod val="95000"/>
                    <a:lumOff val="5000"/>
                  </a:schemeClr>
                </a:solidFill>
              </a:rPr>
              <a:t>:</a:t>
            </a:r>
          </a:p>
          <a:p>
            <a:endParaRPr lang="pl-PL" sz="900" dirty="0">
              <a:solidFill>
                <a:schemeClr val="tx1">
                  <a:lumMod val="95000"/>
                  <a:lumOff val="5000"/>
                </a:schemeClr>
              </a:solidFill>
            </a:endParaRP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a:t>
            </a:r>
            <a:r>
              <a:rPr lang="pl-PL" dirty="0" smtClean="0">
                <a:solidFill>
                  <a:schemeClr val="tx1">
                    <a:lumMod val="95000"/>
                    <a:lumOff val="5000"/>
                  </a:schemeClr>
                </a:solidFill>
              </a:rPr>
              <a:t>formalne ZIT; </a:t>
            </a:r>
            <a:endParaRPr lang="pl-PL" dirty="0">
              <a:solidFill>
                <a:schemeClr val="tx1">
                  <a:lumMod val="95000"/>
                  <a:lumOff val="5000"/>
                </a:schemeClr>
              </a:solidFill>
            </a:endParaRP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dostępu,</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merytoryczne horyzontalne;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a:t>
            </a:r>
            <a:r>
              <a:rPr lang="pl-PL" dirty="0" smtClean="0">
                <a:solidFill>
                  <a:schemeClr val="tx1">
                    <a:lumMod val="95000"/>
                    <a:lumOff val="5000"/>
                  </a:schemeClr>
                </a:solidFill>
              </a:rPr>
              <a:t>merytoryczne punktowe dla projektów ZIT ROF;</a:t>
            </a:r>
            <a:endParaRPr lang="pl-PL" dirty="0">
              <a:solidFill>
                <a:schemeClr val="tx1">
                  <a:lumMod val="95000"/>
                  <a:lumOff val="5000"/>
                </a:schemeClr>
              </a:solidFill>
            </a:endParaRPr>
          </a:p>
          <a:p>
            <a:pPr marL="285750" indent="-285750">
              <a:buFont typeface="Arial" panose="020B0604020202020204" pitchFamily="34" charset="0"/>
              <a:buChar char="•"/>
            </a:pPr>
            <a:r>
              <a:rPr lang="pl-PL" dirty="0" smtClean="0">
                <a:solidFill>
                  <a:schemeClr val="tx1">
                    <a:lumMod val="95000"/>
                    <a:lumOff val="5000"/>
                  </a:schemeClr>
                </a:solidFill>
              </a:rPr>
              <a:t>kryterium </a:t>
            </a:r>
            <a:r>
              <a:rPr lang="pl-PL" dirty="0">
                <a:solidFill>
                  <a:schemeClr val="tx1">
                    <a:lumMod val="95000"/>
                    <a:lumOff val="5000"/>
                  </a:schemeClr>
                </a:solidFill>
              </a:rPr>
              <a:t>merytoryczne premiujące;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premiujące</a:t>
            </a:r>
            <a:r>
              <a:rPr lang="pl-PL" dirty="0" smtClean="0">
                <a:solidFill>
                  <a:schemeClr val="tx1">
                    <a:lumMod val="95000"/>
                    <a:lumOff val="5000"/>
                  </a:schemeClr>
                </a:solidFill>
              </a:rPr>
              <a:t>.</a:t>
            </a:r>
          </a:p>
          <a:p>
            <a:endParaRPr lang="pl-PL" sz="900" dirty="0" smtClean="0">
              <a:solidFill>
                <a:schemeClr val="tx1">
                  <a:lumMod val="95000"/>
                  <a:lumOff val="5000"/>
                </a:schemeClr>
              </a:solidFill>
            </a:endParaRPr>
          </a:p>
          <a:p>
            <a:pPr lvl="0" algn="just"/>
            <a:r>
              <a:rPr lang="pl-PL" dirty="0">
                <a:solidFill>
                  <a:srgbClr val="000000">
                    <a:lumMod val="95000"/>
                    <a:lumOff val="5000"/>
                  </a:srgbClr>
                </a:solidFill>
              </a:rPr>
              <a:t>Spełnienie kryteriów premiujących (kryterium merytorycznego premiującego, kryteriów specyficznych premiujących) nie jest konieczne do przyznania dofinansowania (tj. przyznanie 0 pkt nie powoduje wyłączenia z możliwości uzyskania dofinansowania), niemniej jednak należy pamiętać, że może mieć wpływ na to, czy projekt otrzyma dofinansowanie.</a:t>
            </a:r>
          </a:p>
          <a:p>
            <a:pPr algn="just"/>
            <a:endParaRPr lang="pl-PL" dirty="0" smtClean="0">
              <a:solidFill>
                <a:schemeClr val="tx1">
                  <a:lumMod val="95000"/>
                  <a:lumOff val="5000"/>
                </a:schemeClr>
              </a:solidFill>
            </a:endParaRPr>
          </a:p>
          <a:p>
            <a:pPr algn="just"/>
            <a:r>
              <a:rPr lang="pl-PL" sz="1600" dirty="0" smtClean="0">
                <a:solidFill>
                  <a:schemeClr val="tx1">
                    <a:lumMod val="95000"/>
                    <a:lumOff val="5000"/>
                  </a:schemeClr>
                </a:solidFill>
              </a:rPr>
              <a:t>Istnieje możliwość złożenia przez Wnioskodawcę wyjaśnień </a:t>
            </a:r>
            <a:r>
              <a:rPr lang="pl-PL" sz="1600" b="1" dirty="0" smtClean="0">
                <a:solidFill>
                  <a:schemeClr val="tx1">
                    <a:lumMod val="95000"/>
                    <a:lumOff val="5000"/>
                  </a:schemeClr>
                </a:solidFill>
              </a:rPr>
              <a:t>jednorazowo</a:t>
            </a:r>
            <a:r>
              <a:rPr lang="pl-PL" sz="1600" dirty="0" smtClean="0">
                <a:solidFill>
                  <a:schemeClr val="tx1">
                    <a:lumMod val="95000"/>
                    <a:lumOff val="5000"/>
                  </a:schemeClr>
                </a:solidFill>
              </a:rPr>
              <a:t> w odniesieniu do danego kryterium. Wyjaśnienia przedstawione przez Wnioskodawcę nie podlegają uzupełnieniom ani korektom.</a:t>
            </a:r>
            <a:endParaRPr lang="pl-PL" sz="1600" dirty="0">
              <a:solidFill>
                <a:schemeClr val="tx1">
                  <a:lumMod val="95000"/>
                  <a:lumOff val="5000"/>
                </a:schemeClr>
              </a:solidFill>
            </a:endParaRPr>
          </a:p>
          <a:p>
            <a:pPr algn="just"/>
            <a:endParaRPr lang="pl-PL" dirty="0">
              <a:solidFill>
                <a:schemeClr val="tx1">
                  <a:lumMod val="95000"/>
                  <a:lumOff val="5000"/>
                </a:schemeClr>
              </a:solidFill>
            </a:endParaRPr>
          </a:p>
          <a:p>
            <a:pPr algn="ctr"/>
            <a:endParaRPr lang="pl-PL" b="1" dirty="0">
              <a:solidFill>
                <a:schemeClr val="tx1">
                  <a:lumMod val="95000"/>
                  <a:lumOff val="5000"/>
                </a:schemeClr>
              </a:solidFill>
            </a:endParaRPr>
          </a:p>
        </p:txBody>
      </p:sp>
    </p:spTree>
    <p:extLst>
      <p:ext uri="{BB962C8B-B14F-4D97-AF65-F5344CB8AC3E}">
        <p14:creationId xmlns:p14="http://schemas.microsoft.com/office/powerpoint/2010/main" val="292013712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604867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Kryteria ogólne formalne ZIT</a:t>
            </a:r>
            <a:endParaRPr lang="pl-PL" sz="2400" b="1" dirty="0">
              <a:solidFill>
                <a:schemeClr val="tx1">
                  <a:lumMod val="95000"/>
                  <a:lumOff val="5000"/>
                </a:schemeClr>
              </a:solidFill>
            </a:endParaRPr>
          </a:p>
          <a:p>
            <a:pPr algn="ctr"/>
            <a:endParaRPr lang="pl-PL" sz="800" b="1" dirty="0">
              <a:solidFill>
                <a:schemeClr val="tx1">
                  <a:lumMod val="95000"/>
                  <a:lumOff val="5000"/>
                </a:schemeClr>
              </a:solidFill>
            </a:endParaRPr>
          </a:p>
          <a:p>
            <a:pPr lvl="1" algn="just" fontAlgn="auto">
              <a:spcAft>
                <a:spcPts val="1200"/>
              </a:spcAft>
              <a:buFont typeface="Arial" pitchFamily="34" charset="0"/>
              <a:buChar char="•"/>
            </a:pPr>
            <a:r>
              <a:rPr lang="pl-PL" sz="2100" dirty="0" smtClean="0">
                <a:solidFill>
                  <a:schemeClr val="tx1">
                    <a:lumMod val="95000"/>
                    <a:lumOff val="5000"/>
                  </a:schemeClr>
                </a:solidFill>
              </a:rPr>
              <a:t>Kwalifikowalność Wnioskodawcy</a:t>
            </a:r>
          </a:p>
          <a:p>
            <a:pPr lvl="1" algn="just" fontAlgn="auto">
              <a:spcAft>
                <a:spcPts val="1200"/>
              </a:spcAft>
              <a:buFont typeface="Arial" pitchFamily="34" charset="0"/>
              <a:buChar char="•"/>
            </a:pPr>
            <a:r>
              <a:rPr lang="pl-PL" sz="2100" dirty="0">
                <a:solidFill>
                  <a:srgbClr val="000000">
                    <a:lumMod val="95000"/>
                    <a:lumOff val="5000"/>
                  </a:srgbClr>
                </a:solidFill>
              </a:rPr>
              <a:t>Kwalifikowalność partnera/partnerów</a:t>
            </a:r>
          </a:p>
          <a:p>
            <a:pPr lvl="1" algn="just" fontAlgn="auto">
              <a:spcAft>
                <a:spcPts val="1200"/>
              </a:spcAft>
              <a:buFont typeface="Arial" pitchFamily="34" charset="0"/>
              <a:buChar char="•"/>
            </a:pPr>
            <a:r>
              <a:rPr lang="pl-PL" sz="2100" dirty="0">
                <a:solidFill>
                  <a:srgbClr val="000000">
                    <a:lumMod val="95000"/>
                    <a:lumOff val="5000"/>
                  </a:srgbClr>
                </a:solidFill>
              </a:rPr>
              <a:t>Projektodawca w okresie realizacji projektu prowadzi biuro projektu na terenie województwa podkarpackiego</a:t>
            </a:r>
          </a:p>
          <a:p>
            <a:pPr lvl="1" algn="just" fontAlgn="auto">
              <a:spcAft>
                <a:spcPts val="1200"/>
              </a:spcAft>
              <a:buFont typeface="Arial" pitchFamily="34" charset="0"/>
              <a:buChar char="•"/>
            </a:pPr>
            <a:r>
              <a:rPr lang="pl-PL" sz="2100" dirty="0">
                <a:solidFill>
                  <a:srgbClr val="000000">
                    <a:lumMod val="95000"/>
                    <a:lumOff val="5000"/>
                  </a:srgbClr>
                </a:solidFill>
              </a:rPr>
              <a:t>Projekt nie został fizycznie zakończony lub w pełni zrealizowany</a:t>
            </a:r>
          </a:p>
          <a:p>
            <a:pPr lvl="1" algn="just" fontAlgn="auto">
              <a:spcAft>
                <a:spcPts val="1200"/>
              </a:spcAft>
              <a:buFont typeface="Arial" pitchFamily="34" charset="0"/>
              <a:buChar char="•"/>
            </a:pPr>
            <a:r>
              <a:rPr lang="pl-PL" sz="2100" dirty="0">
                <a:solidFill>
                  <a:srgbClr val="000000">
                    <a:lumMod val="95000"/>
                    <a:lumOff val="5000"/>
                  </a:srgbClr>
                </a:solidFill>
              </a:rPr>
              <a:t>Okres realizacji </a:t>
            </a:r>
            <a:r>
              <a:rPr lang="pl-PL" sz="2100" dirty="0" smtClean="0">
                <a:solidFill>
                  <a:srgbClr val="000000">
                    <a:lumMod val="95000"/>
                    <a:lumOff val="5000"/>
                  </a:srgbClr>
                </a:solidFill>
              </a:rPr>
              <a:t>projektu </a:t>
            </a:r>
            <a:r>
              <a:rPr lang="pl-PL" sz="2100" b="1" dirty="0" smtClean="0">
                <a:solidFill>
                  <a:srgbClr val="000000">
                    <a:lumMod val="95000"/>
                    <a:lumOff val="5000"/>
                  </a:srgbClr>
                </a:solidFill>
              </a:rPr>
              <a:t>(18.09.2020 r. – 30.09.2023 r.)</a:t>
            </a:r>
            <a:endParaRPr lang="pl-PL" sz="2100" b="1" dirty="0">
              <a:solidFill>
                <a:schemeClr val="tx1">
                  <a:lumMod val="95000"/>
                  <a:lumOff val="5000"/>
                </a:schemeClr>
              </a:solidFill>
            </a:endParaRPr>
          </a:p>
          <a:p>
            <a:pPr lvl="1" algn="just">
              <a:spcAft>
                <a:spcPts val="1200"/>
              </a:spcAft>
              <a:buFont typeface="Arial" pitchFamily="34" charset="0"/>
              <a:buChar char="•"/>
            </a:pPr>
            <a:r>
              <a:rPr lang="pl-PL" sz="2100" dirty="0" smtClean="0">
                <a:solidFill>
                  <a:schemeClr val="tx1">
                    <a:lumMod val="95000"/>
                    <a:lumOff val="5000"/>
                  </a:schemeClr>
                </a:solidFill>
              </a:rPr>
              <a:t>Zakaz </a:t>
            </a:r>
            <a:r>
              <a:rPr lang="pl-PL" sz="2100" dirty="0">
                <a:solidFill>
                  <a:schemeClr val="tx1">
                    <a:lumMod val="95000"/>
                    <a:lumOff val="5000"/>
                  </a:schemeClr>
                </a:solidFill>
              </a:rPr>
              <a:t>podwójnego </a:t>
            </a:r>
            <a:r>
              <a:rPr lang="pl-PL" sz="2100" dirty="0" smtClean="0">
                <a:solidFill>
                  <a:schemeClr val="tx1">
                    <a:lumMod val="95000"/>
                    <a:lumOff val="5000"/>
                  </a:schemeClr>
                </a:solidFill>
              </a:rPr>
              <a:t>finansowania</a:t>
            </a:r>
          </a:p>
          <a:p>
            <a:pPr lvl="1" algn="just">
              <a:spcAft>
                <a:spcPts val="1200"/>
              </a:spcAft>
              <a:buFont typeface="Arial" pitchFamily="34" charset="0"/>
              <a:buChar char="•"/>
            </a:pPr>
            <a:r>
              <a:rPr lang="pl-PL" sz="2100" dirty="0" smtClean="0">
                <a:solidFill>
                  <a:schemeClr val="tx1">
                    <a:lumMod val="95000"/>
                    <a:lumOff val="5000"/>
                  </a:schemeClr>
                </a:solidFill>
              </a:rPr>
              <a:t>Koszty bezpośrednie </a:t>
            </a:r>
            <a:r>
              <a:rPr lang="pl-PL" sz="2100" i="1" dirty="0" smtClean="0">
                <a:solidFill>
                  <a:schemeClr val="tx1">
                    <a:lumMod val="95000"/>
                    <a:lumOff val="5000"/>
                  </a:schemeClr>
                </a:solidFill>
              </a:rPr>
              <a:t>są/nie są </a:t>
            </a:r>
            <a:r>
              <a:rPr lang="pl-PL" sz="2100" dirty="0" smtClean="0">
                <a:solidFill>
                  <a:schemeClr val="tx1">
                    <a:lumMod val="95000"/>
                    <a:lumOff val="5000"/>
                  </a:schemeClr>
                </a:solidFill>
              </a:rPr>
              <a:t>rozliczane w całości kwotami ryczałtowymi określonymi przez beneficjenta</a:t>
            </a:r>
          </a:p>
          <a:p>
            <a:pPr marL="457200" lvl="1" indent="0" algn="just">
              <a:spcAft>
                <a:spcPts val="1200"/>
              </a:spcAft>
            </a:pPr>
            <a:r>
              <a:rPr lang="pl-PL" sz="1700" b="1" u="sng" dirty="0" smtClean="0">
                <a:solidFill>
                  <a:schemeClr val="tx1">
                    <a:lumMod val="95000"/>
                    <a:lumOff val="5000"/>
                  </a:schemeClr>
                </a:solidFill>
              </a:rPr>
              <a:t>Konkurs nr 51</a:t>
            </a:r>
            <a:r>
              <a:rPr lang="pl-PL" sz="1700" b="1" dirty="0" smtClean="0">
                <a:solidFill>
                  <a:schemeClr val="tx1">
                    <a:lumMod val="95000"/>
                    <a:lumOff val="5000"/>
                  </a:schemeClr>
                </a:solidFill>
              </a:rPr>
              <a:t> </a:t>
            </a:r>
            <a:r>
              <a:rPr lang="pl-PL" sz="1700" dirty="0" smtClean="0">
                <a:solidFill>
                  <a:schemeClr val="tx1">
                    <a:lumMod val="95000"/>
                    <a:lumOff val="5000"/>
                  </a:schemeClr>
                </a:solidFill>
              </a:rPr>
              <a:t>– rozliczanie kosztów bezpośrednich </a:t>
            </a:r>
            <a:r>
              <a:rPr lang="pl-PL" sz="1700" dirty="0">
                <a:solidFill>
                  <a:schemeClr val="tx1">
                    <a:lumMod val="95000"/>
                    <a:lumOff val="5000"/>
                  </a:schemeClr>
                </a:solidFill>
              </a:rPr>
              <a:t>kwotami </a:t>
            </a:r>
            <a:r>
              <a:rPr lang="pl-PL" sz="1700" dirty="0" smtClean="0">
                <a:solidFill>
                  <a:schemeClr val="tx1">
                    <a:lumMod val="95000"/>
                    <a:lumOff val="5000"/>
                  </a:schemeClr>
                </a:solidFill>
              </a:rPr>
              <a:t>ryczałtowymi</a:t>
            </a:r>
          </a:p>
          <a:p>
            <a:pPr marL="457200" lvl="1" indent="0" algn="just">
              <a:spcAft>
                <a:spcPts val="1200"/>
              </a:spcAft>
            </a:pPr>
            <a:r>
              <a:rPr lang="pl-PL" sz="1700" b="1" u="sng" dirty="0" smtClean="0">
                <a:solidFill>
                  <a:schemeClr val="tx1">
                    <a:lumMod val="95000"/>
                    <a:lumOff val="5000"/>
                  </a:schemeClr>
                </a:solidFill>
              </a:rPr>
              <a:t>Konkurs </a:t>
            </a:r>
            <a:r>
              <a:rPr lang="pl-PL" sz="1700" b="1" u="sng" dirty="0">
                <a:solidFill>
                  <a:schemeClr val="tx1">
                    <a:lumMod val="95000"/>
                    <a:lumOff val="5000"/>
                  </a:schemeClr>
                </a:solidFill>
              </a:rPr>
              <a:t>nr </a:t>
            </a:r>
            <a:r>
              <a:rPr lang="pl-PL" sz="1700" b="1" u="sng" dirty="0" smtClean="0">
                <a:solidFill>
                  <a:schemeClr val="tx1">
                    <a:lumMod val="95000"/>
                    <a:lumOff val="5000"/>
                  </a:schemeClr>
                </a:solidFill>
              </a:rPr>
              <a:t>52</a:t>
            </a:r>
            <a:r>
              <a:rPr lang="pl-PL" sz="1700" dirty="0" smtClean="0">
                <a:solidFill>
                  <a:schemeClr val="tx1">
                    <a:lumMod val="95000"/>
                    <a:lumOff val="5000"/>
                  </a:schemeClr>
                </a:solidFill>
              </a:rPr>
              <a:t> </a:t>
            </a:r>
            <a:r>
              <a:rPr lang="pl-PL" sz="1700" dirty="0">
                <a:solidFill>
                  <a:schemeClr val="tx1">
                    <a:lumMod val="95000"/>
                    <a:lumOff val="5000"/>
                  </a:schemeClr>
                </a:solidFill>
              </a:rPr>
              <a:t>– rozliczanie kosztów bezpośrednich </a:t>
            </a:r>
            <a:r>
              <a:rPr lang="pl-PL" sz="1700" dirty="0" smtClean="0">
                <a:solidFill>
                  <a:schemeClr val="tx1">
                    <a:lumMod val="95000"/>
                    <a:lumOff val="5000"/>
                  </a:schemeClr>
                </a:solidFill>
              </a:rPr>
              <a:t>na podstawie rzeczywistych wydatków</a:t>
            </a:r>
            <a:endParaRPr lang="pl-PL" sz="1700" dirty="0">
              <a:solidFill>
                <a:schemeClr val="tx1">
                  <a:lumMod val="95000"/>
                  <a:lumOff val="5000"/>
                </a:schemeClr>
              </a:solidFill>
            </a:endParaRPr>
          </a:p>
          <a:p>
            <a:pPr marL="457200" lvl="1" indent="0" algn="just">
              <a:spcAft>
                <a:spcPts val="1200"/>
              </a:spcAft>
            </a:pPr>
            <a:endParaRPr lang="pl-PL" sz="1700" dirty="0">
              <a:solidFill>
                <a:schemeClr val="tx1">
                  <a:lumMod val="95000"/>
                  <a:lumOff val="5000"/>
                </a:schemeClr>
              </a:solidFill>
            </a:endParaRPr>
          </a:p>
        </p:txBody>
      </p:sp>
    </p:spTree>
    <p:extLst>
      <p:ext uri="{BB962C8B-B14F-4D97-AF65-F5344CB8AC3E}">
        <p14:creationId xmlns:p14="http://schemas.microsoft.com/office/powerpoint/2010/main" val="425997751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0" y="0"/>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kryteria dostępu</a:t>
            </a:r>
          </a:p>
          <a:p>
            <a:pPr marL="342900" indent="-342900" algn="ctr"/>
            <a:endParaRPr lang="pl-PL" sz="1600" b="1" dirty="0" smtClean="0">
              <a:solidFill>
                <a:schemeClr val="tx1">
                  <a:lumMod val="95000"/>
                  <a:lumOff val="5000"/>
                </a:schemeClr>
              </a:solidFill>
            </a:endParaRPr>
          </a:p>
          <a:p>
            <a:pPr marL="342900" indent="-342900" algn="just">
              <a:buAutoNum type="arabicPeriod"/>
            </a:pPr>
            <a:r>
              <a:rPr lang="pl-PL" sz="1600" dirty="0" smtClean="0"/>
              <a:t>W przypadku gdy projekt przewiduje wsparcie istniejących placówek wsparcia dziennego konieczne jest zwiększenie liczby miejsc w tych placówkach i/lub rozszerzenie oferty wsparcia.</a:t>
            </a:r>
          </a:p>
          <a:p>
            <a:pPr marL="342900" indent="-342900" algn="just">
              <a:buAutoNum type="arabicPeriod"/>
            </a:pPr>
            <a:r>
              <a:rPr lang="pl-PL" sz="1600" dirty="0" smtClean="0"/>
              <a:t>W przypadku gdy projekt przewiduje tworzenie nowych placówek wsparcia dziennego lub będą tworzone nowe miejsca w placówkach obowiązkowe jest zachowanie trwałości przez okres co najmniej odpowiadający okresowi realizacji projektu, przy czym jeśli projekt trwa krócej niż 24 miesiące, czas trwałości nie może być krótszy iż dwa lata.</a:t>
            </a:r>
          </a:p>
          <a:p>
            <a:pPr marL="342900" indent="-342900" algn="just">
              <a:buAutoNum type="arabicPeriod"/>
            </a:pPr>
            <a:r>
              <a:rPr lang="pl-PL" sz="1600" dirty="0" smtClean="0"/>
              <a:t>W przypadku gdy projekt przewiduje pomoc w opiece i wychowaniu dzieci w placówkach wsparcia dziennego w formie opiekuńczej oraz placówkach prowadzonych w formie pracy podwórkowej obowiązkowo są realizowane zajęcia rozwijające co najmniej dwie z ośmiu kompetencji kluczowych wskazanych w zaleceniu Rady Unii Europejskiej z dnia 22 maja 2018 r. w sprawie kompetencji kluczowych w procesie uczenia się przez całe życie (Dz. Urz. UE C 189 z 04.06.2018, str. 1).</a:t>
            </a:r>
          </a:p>
          <a:p>
            <a:pPr marL="342900" indent="-342900" algn="just">
              <a:buAutoNum type="arabicPeriod"/>
            </a:pPr>
            <a:r>
              <a:rPr lang="pl-PL" sz="1600" dirty="0" smtClean="0"/>
              <a:t>W ramach projektu obejmującego działania na rzecz wsparcia rodziny i pieczy zastępczej nie są tworzone nowe miejsca w ramach opieki instytucjonalnej, tj. w placówkach opiekuńczo-wychowawczych powyżej 14 osób.</a:t>
            </a:r>
          </a:p>
          <a:p>
            <a:pPr marL="342900" indent="-342900" algn="just">
              <a:buAutoNum type="arabicPeriod"/>
            </a:pPr>
            <a:r>
              <a:rPr lang="pl-PL" sz="1600" dirty="0" smtClean="0"/>
              <a:t>W przypadku gdy projekt zakłada wspieranie pieczy zastępczej koniecznym jest zastosowanie pracy z rodziną poprzez poradnictwo i terapię dla osób sprawujących rodzinną pieczę zastępczą i ich dzieci oraz dzieci w niej umieszczonych lub terapię rodziców naturalnych.</a:t>
            </a: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107504" y="590576"/>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kryteria dostępu c.d.</a:t>
            </a:r>
          </a:p>
          <a:p>
            <a:pPr marL="342900" indent="-342900" algn="ctr"/>
            <a:endParaRPr lang="pl-PL" sz="2400" b="1" dirty="0" smtClean="0">
              <a:solidFill>
                <a:schemeClr val="tx1">
                  <a:lumMod val="95000"/>
                  <a:lumOff val="5000"/>
                </a:schemeClr>
              </a:solidFill>
            </a:endParaRPr>
          </a:p>
          <a:p>
            <a:pPr marL="342900" indent="-342900" algn="just">
              <a:buAutoNum type="arabicPeriod" startAt="6"/>
            </a:pPr>
            <a:r>
              <a:rPr lang="pl-PL" sz="1600" dirty="0" smtClean="0"/>
              <a:t>W przypadku, gdy projekt zakłada powstanie rodzinnych form pieczy zastępczej, konieczne jest wsparcie w postaci doskonalenia osób sprawujących rodzinną pieczę zastępczą (spokrewnionych, niezawodowych i zawodowych rodzin zastępczych, osób prowadzących rodzinne domy dziecka).</a:t>
            </a:r>
          </a:p>
          <a:p>
            <a:pPr marL="342900" indent="-342900" algn="just">
              <a:buAutoNum type="arabicPeriod" startAt="6"/>
            </a:pPr>
            <a:r>
              <a:rPr lang="pl-PL" sz="1600" dirty="0" smtClean="0"/>
              <a:t>Projekt zakłada zindywidualizowane wsparcie dostosowane do potrzeb rodziny.</a:t>
            </a:r>
          </a:p>
          <a:p>
            <a:pPr marL="342900" indent="-342900" algn="just">
              <a:buAutoNum type="arabicPeriod" startAt="6"/>
            </a:pPr>
            <a:r>
              <a:rPr lang="pl-PL" sz="1600" dirty="0" smtClean="0"/>
              <a:t>Grupę docelową projektu stanowią wyłącznie osoby, które nie korzystały z rodzajowo tożsamego wsparcia w ramach innych projektów współfinansowanych ze środków EFS w ramach RPO WP 2014-2020.</a:t>
            </a:r>
          </a:p>
          <a:p>
            <a:pPr marL="342900" indent="-342900" algn="just">
              <a:buAutoNum type="arabicPeriod" startAt="6"/>
            </a:pPr>
            <a:r>
              <a:rPr lang="pl-PL" sz="1600" dirty="0" smtClean="0"/>
              <a:t>Projekt wynika z Lokalnego/Gminnego Programu Rewitalizacji gminy, na obszarze której zlokalizowana jest inwestycja infrastrukturalna realizowana w ramach projektu/przedsięwzięcia rewitalizacyjnego finansowanego ze środków EFRR w ramach Działania 6.5 Regionalnego Programu Operacyjnego Województwa Podkarpackiego </a:t>
            </a:r>
            <a:br>
              <a:rPr lang="pl-PL" sz="1600" dirty="0" smtClean="0"/>
            </a:br>
            <a:r>
              <a:rPr lang="pl-PL" sz="1600" dirty="0" smtClean="0"/>
              <a:t>na lata 2014-2020, niezbędna do prawidłowej realizacji projektu finansowanego z EFS.</a:t>
            </a:r>
            <a:endParaRPr lang="pl-PL" sz="1600" dirty="0">
              <a:solidFill>
                <a:schemeClr val="tx1">
                  <a:lumMod val="95000"/>
                  <a:lumOff val="5000"/>
                </a:schemeClr>
              </a:solidFill>
            </a:endParaRP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251520" y="404664"/>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400" b="1" dirty="0" smtClean="0">
              <a:solidFill>
                <a:schemeClr val="tx1"/>
              </a:solidFill>
            </a:endParaRPr>
          </a:p>
          <a:p>
            <a:pPr algn="ctr"/>
            <a:r>
              <a:rPr lang="pl-PL" sz="2400" b="1" dirty="0" smtClean="0">
                <a:solidFill>
                  <a:schemeClr val="tx1"/>
                </a:solidFill>
              </a:rPr>
              <a:t>Kryteria ogólne merytoryczne horyzontalne</a:t>
            </a:r>
          </a:p>
          <a:p>
            <a:pPr algn="ctr"/>
            <a:endParaRPr lang="pl-PL" sz="2000" b="1" dirty="0" smtClean="0">
              <a:solidFill>
                <a:schemeClr val="tx1"/>
              </a:solidFill>
            </a:endParaRPr>
          </a:p>
          <a:p>
            <a:pPr algn="ctr"/>
            <a:endParaRPr lang="pl-PL" sz="2000" b="1" dirty="0">
              <a:solidFill>
                <a:schemeClr val="tx1"/>
              </a:solidFill>
            </a:endParaRPr>
          </a:p>
          <a:p>
            <a:pPr marL="269875" lvl="1" indent="-269875" algn="just" fontAlgn="auto">
              <a:spcAft>
                <a:spcPts val="600"/>
              </a:spcAft>
              <a:buFont typeface="Arial" pitchFamily="34" charset="0"/>
              <a:buChar char="•"/>
            </a:pPr>
            <a:r>
              <a:rPr lang="pl-PL" dirty="0" smtClean="0">
                <a:solidFill>
                  <a:schemeClr val="tx1"/>
                </a:solidFill>
              </a:rPr>
              <a:t>Projekt jest zgodny z właściwymi politykami i zasadami unijnymi (w tym: zasadą równości szans kobiet i mężczyzn - w oparciu o standard minimum, zasadą równości szans i niedyskryminacji w tym dostępności dla osób z niepełnosprawnościami i zasadą zrównoważonego rozwoju) oraz prawodawstwem unijnym.</a:t>
            </a:r>
          </a:p>
          <a:p>
            <a:pPr marL="269875" lvl="1" indent="-269875" algn="just" fontAlgn="auto">
              <a:spcAft>
                <a:spcPts val="600"/>
              </a:spcAft>
              <a:buFont typeface="Arial" pitchFamily="34" charset="0"/>
              <a:buChar char="•"/>
            </a:pPr>
            <a:r>
              <a:rPr lang="pl-PL" dirty="0" smtClean="0">
                <a:solidFill>
                  <a:schemeClr val="tx1"/>
                </a:solidFill>
              </a:rPr>
              <a:t>Nie stwierdzono w Projekcie niezgodności z prawodawstwem krajowym, w tym przepisami dotyczącymi pomocy publicznej.</a:t>
            </a:r>
          </a:p>
          <a:p>
            <a:pPr marL="269875" lvl="1" indent="-269875" algn="just" fontAlgn="auto">
              <a:spcAft>
                <a:spcPts val="600"/>
              </a:spcAft>
              <a:buFont typeface="Arial" pitchFamily="34" charset="0"/>
              <a:buChar char="•"/>
            </a:pPr>
            <a:r>
              <a:rPr lang="pl-PL" dirty="0" smtClean="0">
                <a:solidFill>
                  <a:schemeClr val="tx1"/>
                </a:solidFill>
              </a:rPr>
              <a:t>Projekt jest zgodny z RPO WP 2014-2020, SZOOP RPO WP 2014-2020 i wytycznymi ministra właściwego ds. rozwoju regionalnego.</a:t>
            </a:r>
          </a:p>
          <a:p>
            <a:pPr marL="269875" lvl="1" indent="-269875" algn="just" fontAlgn="auto">
              <a:spcAft>
                <a:spcPts val="600"/>
              </a:spcAft>
              <a:buFont typeface="Arial" pitchFamily="34" charset="0"/>
              <a:buChar char="•"/>
            </a:pPr>
            <a:r>
              <a:rPr lang="pl-PL" dirty="0" smtClean="0">
                <a:solidFill>
                  <a:schemeClr val="tx1"/>
                </a:solidFill>
              </a:rPr>
              <a:t>Projekt skierowany jest do grup docelowych pochodzących z obszaru województwa podkarpackiego.</a:t>
            </a:r>
            <a:endParaRPr lang="pl-PL" dirty="0">
              <a:solidFill>
                <a:schemeClr val="tx1"/>
              </a:solidFill>
            </a:endParaRP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021288"/>
            <a:ext cx="9144000" cy="836712"/>
          </a:xfrm>
          <a:prstGeom prst="rect">
            <a:avLst/>
          </a:prstGeom>
          <a:noFill/>
          <a:ln w="9525">
            <a:noFill/>
            <a:round/>
            <a:headEnd/>
            <a:tailEnd/>
          </a:ln>
          <a:effectLst/>
        </p:spPr>
      </p:pic>
      <p:sp>
        <p:nvSpPr>
          <p:cNvPr id="33795" name="AutoShape 3"/>
          <p:cNvSpPr>
            <a:spLocks noChangeArrowheads="1"/>
          </p:cNvSpPr>
          <p:nvPr/>
        </p:nvSpPr>
        <p:spPr bwMode="auto">
          <a:xfrm>
            <a:off x="215516" y="44624"/>
            <a:ext cx="8712968" cy="65253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spcAft>
                <a:spcPts val="1800"/>
              </a:spcAft>
            </a:pPr>
            <a:r>
              <a:rPr lang="pl-PL" sz="2400" b="1" dirty="0">
                <a:solidFill>
                  <a:schemeClr val="tx1"/>
                </a:solidFill>
              </a:rPr>
              <a:t>Kryteria ogólne </a:t>
            </a:r>
            <a:r>
              <a:rPr lang="pl-PL" sz="2400" b="1" dirty="0" smtClean="0">
                <a:solidFill>
                  <a:schemeClr val="tx1"/>
                </a:solidFill>
              </a:rPr>
              <a:t>merytoryczne punktowe dla projektów </a:t>
            </a:r>
            <a:r>
              <a:rPr lang="pl-PL" sz="2400" b="1" dirty="0" smtClean="0"/>
              <a:t>ZIT</a:t>
            </a:r>
            <a:r>
              <a:rPr lang="pl-PL" sz="2400" b="1" dirty="0"/>
              <a:t> ROF</a:t>
            </a:r>
            <a:endParaRPr lang="pl-PL" sz="2400" b="1" dirty="0">
              <a:solidFill>
                <a:schemeClr val="tx1"/>
              </a:solidFill>
            </a:endParaRPr>
          </a:p>
          <a:p>
            <a:pPr marL="285750" indent="-285750" algn="just" fontAlgn="auto">
              <a:spcAft>
                <a:spcPts val="600"/>
              </a:spcAft>
              <a:buFont typeface="Arial" panose="020B0604020202020204" pitchFamily="34" charset="0"/>
              <a:buChar char="•"/>
            </a:pPr>
            <a:r>
              <a:rPr lang="pl-PL" dirty="0">
                <a:solidFill>
                  <a:schemeClr val="tx1"/>
                </a:solidFill>
              </a:rPr>
              <a:t>Zgodność projektu z właściwym celem szczegółowym/celami szczegółowymi RPO WP 2014-2020, w tym planowane do osiągnięcia rezultaty (adekwatność doboru, założona wartość docelowa oraz rzetelność sposobu pomiaru</a:t>
            </a:r>
            <a:r>
              <a:rPr lang="pl-PL" dirty="0" smtClean="0">
                <a:solidFill>
                  <a:schemeClr val="tx1"/>
                </a:solidFill>
              </a:rPr>
              <a:t>).</a:t>
            </a:r>
          </a:p>
          <a:p>
            <a:pPr marL="285750" indent="-285750" algn="just" fontAlgn="auto">
              <a:spcAft>
                <a:spcPts val="600"/>
              </a:spcAft>
              <a:buFont typeface="Arial" panose="020B0604020202020204" pitchFamily="34" charset="0"/>
              <a:buChar char="•"/>
            </a:pPr>
            <a:r>
              <a:rPr lang="pl-PL" dirty="0" smtClean="0">
                <a:solidFill>
                  <a:schemeClr val="tx1"/>
                </a:solidFill>
              </a:rPr>
              <a:t>Zasadność realizacji projektu w kontekście problemów grupy docelowej, które ma rozwiązać lub złagodzić jego realizacja.</a:t>
            </a:r>
          </a:p>
          <a:p>
            <a:pPr marL="285750" indent="-285750" algn="just" fontAlgn="auto">
              <a:spcAft>
                <a:spcPts val="600"/>
              </a:spcAft>
              <a:buFont typeface="Arial" panose="020B0604020202020204" pitchFamily="34" charset="0"/>
              <a:buChar char="•"/>
            </a:pPr>
            <a:r>
              <a:rPr lang="pl-PL" dirty="0" smtClean="0">
                <a:solidFill>
                  <a:schemeClr val="tx1"/>
                </a:solidFill>
              </a:rPr>
              <a:t>Trafność doboru instrumentów realizacji projektu w kontekście wskazanych problemów grupy docelowej oraz zaplanowanych do osiągnięcia rezultatów projektu.</a:t>
            </a:r>
          </a:p>
          <a:p>
            <a:pPr marL="285750" indent="-285750" algn="just" fontAlgn="auto">
              <a:spcAft>
                <a:spcPts val="600"/>
              </a:spcAft>
              <a:buFont typeface="Arial" panose="020B0604020202020204" pitchFamily="34" charset="0"/>
              <a:buChar char="•"/>
            </a:pPr>
            <a:r>
              <a:rPr lang="pl-PL" dirty="0" smtClean="0">
                <a:solidFill>
                  <a:schemeClr val="tx1"/>
                </a:solidFill>
              </a:rPr>
              <a:t>Adekwatność potencjału i doświadczenia Wnioskodawcy i ew. partnerów do skali i zakresu zaplanowanych w projekcie działań w tym również potencjału do zarządzania projektem oraz doświadczenia Wnioskodawcy i ew. partnerów w realizacji przedsięwzięć:</a:t>
            </a:r>
          </a:p>
          <a:p>
            <a:pPr lvl="1" algn="just" fontAlgn="auto">
              <a:spcAft>
                <a:spcPts val="600"/>
              </a:spcAft>
            </a:pPr>
            <a:r>
              <a:rPr lang="pl-PL" dirty="0" smtClean="0">
                <a:solidFill>
                  <a:schemeClr val="tx1"/>
                </a:solidFill>
              </a:rPr>
              <a:t>1.	</a:t>
            </a:r>
            <a:r>
              <a:rPr lang="pl-PL" dirty="0">
                <a:solidFill>
                  <a:schemeClr val="tx1"/>
                </a:solidFill>
              </a:rPr>
              <a:t>w obszarze merytorycznym, w którym udzielane będzie wsparcie przewidziane w ramach projektu,</a:t>
            </a:r>
            <a:endParaRPr lang="pl-PL" dirty="0" smtClean="0">
              <a:solidFill>
                <a:schemeClr val="tx1"/>
              </a:solidFill>
            </a:endParaRPr>
          </a:p>
          <a:p>
            <a:pPr lvl="1" algn="just" fontAlgn="auto">
              <a:spcAft>
                <a:spcPts val="600"/>
              </a:spcAft>
            </a:pPr>
            <a:r>
              <a:rPr lang="pl-PL" dirty="0" smtClean="0">
                <a:solidFill>
                  <a:schemeClr val="tx1"/>
                </a:solidFill>
              </a:rPr>
              <a:t>2.	na rzecz grupy docelowej, do której skierowany będzie projekt oraz</a:t>
            </a:r>
          </a:p>
          <a:p>
            <a:pPr lvl="1" algn="just" fontAlgn="auto">
              <a:spcAft>
                <a:spcPts val="600"/>
              </a:spcAft>
            </a:pPr>
            <a:r>
              <a:rPr lang="pl-PL" dirty="0" smtClean="0">
                <a:solidFill>
                  <a:schemeClr val="tx1"/>
                </a:solidFill>
              </a:rPr>
              <a:t>3.	na określonym terytorium, którego będzie dotyczyć realizacja projektu.</a:t>
            </a:r>
            <a:endParaRPr lang="pl-PL" dirty="0">
              <a:solidFill>
                <a:schemeClr val="tx1"/>
              </a:solidFill>
            </a:endParaRPr>
          </a:p>
        </p:txBody>
      </p:sp>
    </p:spTree>
    <p:extLst>
      <p:ext uri="{BB962C8B-B14F-4D97-AF65-F5344CB8AC3E}">
        <p14:creationId xmlns:p14="http://schemas.microsoft.com/office/powerpoint/2010/main" val="30300732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548680"/>
            <a:ext cx="8191235"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lumMod val="95000"/>
                    <a:lumOff val="5000"/>
                  </a:schemeClr>
                </a:solidFill>
              </a:rPr>
              <a:t>Kryterium merytoryczne premiujące</a:t>
            </a:r>
            <a:endParaRPr lang="pl-PL" sz="2400" b="1" dirty="0">
              <a:solidFill>
                <a:schemeClr val="tx1">
                  <a:lumMod val="95000"/>
                  <a:lumOff val="5000"/>
                </a:schemeClr>
              </a:solidFill>
            </a:endParaRPr>
          </a:p>
          <a:p>
            <a:pPr algn="ctr"/>
            <a:endParaRPr lang="pl-PL" sz="1050" b="1" dirty="0" smtClean="0"/>
          </a:p>
          <a:p>
            <a:pPr algn="just"/>
            <a:r>
              <a:rPr lang="pl-PL" sz="2000" dirty="0">
                <a:solidFill>
                  <a:schemeClr val="tx1">
                    <a:lumMod val="95000"/>
                    <a:lumOff val="5000"/>
                  </a:schemeClr>
                </a:solidFill>
              </a:rPr>
              <a:t>Prawidłowość sporządzenia budżetu, w tym kwalifikowalność </a:t>
            </a:r>
            <a:r>
              <a:rPr lang="pl-PL" sz="2000" dirty="0" smtClean="0">
                <a:solidFill>
                  <a:schemeClr val="tx1">
                    <a:lumMod val="95000"/>
                    <a:lumOff val="5000"/>
                  </a:schemeClr>
                </a:solidFill>
              </a:rPr>
              <a:t>i efektywność wydatków.</a:t>
            </a:r>
          </a:p>
          <a:p>
            <a:pPr algn="just"/>
            <a:endParaRPr lang="pl-PL" dirty="0" smtClean="0">
              <a:solidFill>
                <a:schemeClr val="tx1">
                  <a:lumMod val="95000"/>
                  <a:lumOff val="5000"/>
                </a:schemeClr>
              </a:solidFill>
            </a:endParaRPr>
          </a:p>
          <a:p>
            <a:pPr algn="ctr"/>
            <a:r>
              <a:rPr lang="pl-PL" sz="2400" b="1" dirty="0">
                <a:solidFill>
                  <a:schemeClr val="tx1">
                    <a:lumMod val="95000"/>
                    <a:lumOff val="5000"/>
                  </a:schemeClr>
                </a:solidFill>
              </a:rPr>
              <a:t>Specyficzne kryteria </a:t>
            </a:r>
            <a:r>
              <a:rPr lang="pl-PL" sz="2400" b="1" dirty="0" smtClean="0">
                <a:solidFill>
                  <a:schemeClr val="tx1">
                    <a:lumMod val="95000"/>
                    <a:lumOff val="5000"/>
                  </a:schemeClr>
                </a:solidFill>
              </a:rPr>
              <a:t>premiujące</a:t>
            </a:r>
          </a:p>
          <a:p>
            <a:pPr algn="ctr"/>
            <a:endParaRPr lang="pl-PL" dirty="0">
              <a:solidFill>
                <a:schemeClr val="tx1">
                  <a:lumMod val="95000"/>
                  <a:lumOff val="5000"/>
                </a:schemeClr>
              </a:solidFill>
            </a:endParaRPr>
          </a:p>
          <a:p>
            <a:pPr marL="457200" indent="-457200" algn="just">
              <a:buFont typeface="+mj-lt"/>
              <a:buAutoNum type="arabicPeriod"/>
            </a:pPr>
            <a:r>
              <a:rPr lang="pl-PL" sz="2000" dirty="0" smtClean="0"/>
              <a:t>Projekt przewiduje realizację działań z EFS na rzecz wsparcia rodziny i pieczy zastępczej w ramach partnerstwa gminy i/lub powiatu z organizacjami pozarządowymi statutowo zajmującymi się wspieraniem rodziny i posiadającymi doświadczenie </a:t>
            </a:r>
            <a:br>
              <a:rPr lang="pl-PL" sz="2000" dirty="0" smtClean="0"/>
            </a:br>
            <a:r>
              <a:rPr lang="pl-PL" sz="2000" dirty="0" smtClean="0"/>
              <a:t>w realizacji wsparcia na jej rzecz </a:t>
            </a:r>
            <a:r>
              <a:rPr lang="pl-PL" sz="2000" dirty="0" smtClean="0">
                <a:solidFill>
                  <a:schemeClr val="tx1">
                    <a:lumMod val="95000"/>
                    <a:lumOff val="5000"/>
                  </a:schemeClr>
                </a:solidFill>
              </a:rPr>
              <a:t>– </a:t>
            </a:r>
            <a:r>
              <a:rPr lang="pl-PL" sz="2000" b="1" dirty="0" smtClean="0">
                <a:solidFill>
                  <a:schemeClr val="tx1">
                    <a:lumMod val="95000"/>
                    <a:lumOff val="5000"/>
                  </a:schemeClr>
                </a:solidFill>
              </a:rPr>
              <a:t>4 pkt</a:t>
            </a:r>
            <a:endParaRPr lang="pl-PL" sz="2000" dirty="0" smtClean="0">
              <a:solidFill>
                <a:schemeClr val="tx1">
                  <a:lumMod val="95000"/>
                  <a:lumOff val="5000"/>
                </a:schemeClr>
              </a:solidFill>
            </a:endParaRPr>
          </a:p>
          <a:p>
            <a:pPr marL="457200" indent="-457200" algn="just">
              <a:buFont typeface="+mj-lt"/>
              <a:buAutoNum type="arabicPeriod"/>
            </a:pPr>
            <a:r>
              <a:rPr lang="pl-PL" sz="2000" dirty="0" smtClean="0"/>
              <a:t>Na etapie rekrutacji preferowane będą osoby korzystające </a:t>
            </a:r>
            <a:br>
              <a:rPr lang="pl-PL" sz="2000" dirty="0" smtClean="0"/>
            </a:br>
            <a:r>
              <a:rPr lang="pl-PL" sz="2000" dirty="0" smtClean="0"/>
              <a:t>z Programu Operacyjnego Pomoc Żywnościowa 2014-2020 </a:t>
            </a:r>
            <a:br>
              <a:rPr lang="pl-PL" sz="2000" dirty="0" smtClean="0"/>
            </a:br>
            <a:r>
              <a:rPr lang="pl-PL" sz="2000" dirty="0" smtClean="0">
                <a:solidFill>
                  <a:schemeClr val="tx1">
                    <a:lumMod val="95000"/>
                    <a:lumOff val="5000"/>
                  </a:schemeClr>
                </a:solidFill>
              </a:rPr>
              <a:t>– </a:t>
            </a:r>
            <a:r>
              <a:rPr lang="pl-PL" sz="2000" b="1" dirty="0" smtClean="0">
                <a:solidFill>
                  <a:schemeClr val="tx1">
                    <a:lumMod val="95000"/>
                    <a:lumOff val="5000"/>
                  </a:schemeClr>
                </a:solidFill>
              </a:rPr>
              <a:t>4 pkt</a:t>
            </a:r>
            <a:endParaRPr lang="pl-PL" sz="2000" dirty="0">
              <a:solidFill>
                <a:schemeClr val="tx1">
                  <a:lumMod val="95000"/>
                  <a:lumOff val="5000"/>
                </a:schemeClr>
              </a:solidFill>
            </a:endParaRPr>
          </a:p>
        </p:txBody>
      </p:sp>
    </p:spTree>
    <p:extLst>
      <p:ext uri="{BB962C8B-B14F-4D97-AF65-F5344CB8AC3E}">
        <p14:creationId xmlns:p14="http://schemas.microsoft.com/office/powerpoint/2010/main" val="3434093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755576" y="548680"/>
            <a:ext cx="7632848" cy="525658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600" b="1" dirty="0" smtClean="0">
                <a:solidFill>
                  <a:srgbClr val="000000"/>
                </a:solidFill>
              </a:rPr>
              <a:t>Działanie 8.9 </a:t>
            </a:r>
            <a:r>
              <a:rPr lang="pl-PL" sz="1600" b="1" dirty="0" smtClean="0">
                <a:solidFill>
                  <a:srgbClr val="000000"/>
                </a:solidFill>
              </a:rPr>
              <a:t/>
            </a:r>
            <a:br>
              <a:rPr lang="pl-PL" sz="1600" b="1" dirty="0" smtClean="0">
                <a:solidFill>
                  <a:srgbClr val="000000"/>
                </a:solidFill>
              </a:rPr>
            </a:br>
            <a:endParaRPr lang="pl-PL" sz="1600" b="1" dirty="0">
              <a:solidFill>
                <a:srgbClr val="000000"/>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000" i="1" dirty="0" smtClean="0">
                <a:solidFill>
                  <a:srgbClr val="000000"/>
                </a:solidFill>
              </a:rPr>
              <a:t>Poprawa dostępu do usług wsparcia rodziny i pieczy zastępczej – Zintegrowane Inwestycje Terytorialne</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000" b="1" dirty="0" smtClean="0">
                <a:solidFill>
                  <a:schemeClr val="tx1"/>
                </a:solidFill>
              </a:rPr>
              <a:t>Cel szczegółowy konkursów: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000" dirty="0" smtClean="0"/>
              <a:t>zwiększenie dostępności usług społecznych w szczególności usług środowiskowych, opiekuńczych oraz usług wsparcia rodziny i pieczy zastępczej dla osób zagrożonych ubóstwem lub wykluczeniem społecznym.</a:t>
            </a:r>
            <a:endParaRPr lang="pl-PL" sz="20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Kwota dofinansowania na konkursy: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6 114 378,77zł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Konkurs nr 51 – 2 038 126,26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solidFill>
              </a:rPr>
              <a:t>Konkurs nr </a:t>
            </a:r>
            <a:r>
              <a:rPr lang="pl-PL" sz="2200" dirty="0" smtClean="0">
                <a:solidFill>
                  <a:schemeClr val="tx1"/>
                </a:solidFill>
              </a:rPr>
              <a:t>52 </a:t>
            </a:r>
            <a:r>
              <a:rPr lang="pl-PL" sz="2200" dirty="0">
                <a:solidFill>
                  <a:schemeClr val="tx1"/>
                </a:solidFill>
              </a:rPr>
              <a:t>– </a:t>
            </a:r>
            <a:r>
              <a:rPr lang="pl-PL" sz="2200" dirty="0" smtClean="0">
                <a:solidFill>
                  <a:schemeClr val="tx1"/>
                </a:solidFill>
              </a:rPr>
              <a:t>4 076 252,51 </a:t>
            </a:r>
            <a:r>
              <a:rPr lang="pl-PL" sz="2200" dirty="0">
                <a:solidFill>
                  <a:schemeClr val="tx1"/>
                </a:solidFill>
              </a:rPr>
              <a:t>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9908712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548680"/>
            <a:ext cx="8191235"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just"/>
            <a:endParaRPr lang="pl-PL" dirty="0" smtClean="0">
              <a:solidFill>
                <a:schemeClr val="tx1">
                  <a:lumMod val="95000"/>
                  <a:lumOff val="5000"/>
                </a:schemeClr>
              </a:solidFill>
            </a:endParaRPr>
          </a:p>
          <a:p>
            <a:pPr algn="ctr"/>
            <a:r>
              <a:rPr lang="pl-PL" sz="2400" b="1" dirty="0">
                <a:solidFill>
                  <a:schemeClr val="tx1">
                    <a:lumMod val="95000"/>
                    <a:lumOff val="5000"/>
                  </a:schemeClr>
                </a:solidFill>
              </a:rPr>
              <a:t>Specyficzne kryteria </a:t>
            </a:r>
            <a:r>
              <a:rPr lang="pl-PL" sz="2400" b="1" dirty="0" smtClean="0">
                <a:solidFill>
                  <a:schemeClr val="tx1">
                    <a:lumMod val="95000"/>
                    <a:lumOff val="5000"/>
                  </a:schemeClr>
                </a:solidFill>
              </a:rPr>
              <a:t>premiujące c.d.</a:t>
            </a:r>
          </a:p>
          <a:p>
            <a:pPr algn="ctr"/>
            <a:endParaRPr lang="pl-PL" dirty="0">
              <a:solidFill>
                <a:schemeClr val="tx1">
                  <a:lumMod val="95000"/>
                  <a:lumOff val="5000"/>
                </a:schemeClr>
              </a:solidFill>
            </a:endParaRPr>
          </a:p>
          <a:p>
            <a:pPr marL="457200" indent="-457200" algn="just">
              <a:buFont typeface="+mj-lt"/>
              <a:buAutoNum type="arabicPeriod" startAt="3"/>
            </a:pPr>
            <a:r>
              <a:rPr lang="pl-PL" sz="2000" dirty="0" smtClean="0"/>
              <a:t>Projekt zakłada tworzenie placówki wparcia dziennego na terenie gminy, w której podmiot świadczący danego rodzaju usługi nie funkcjonuje </a:t>
            </a:r>
            <a:r>
              <a:rPr lang="pl-PL" sz="2000" dirty="0" smtClean="0">
                <a:solidFill>
                  <a:schemeClr val="tx1">
                    <a:lumMod val="95000"/>
                    <a:lumOff val="5000"/>
                  </a:schemeClr>
                </a:solidFill>
              </a:rPr>
              <a:t>– </a:t>
            </a:r>
            <a:r>
              <a:rPr lang="pl-PL" sz="2000" b="1" dirty="0" smtClean="0">
                <a:solidFill>
                  <a:schemeClr val="tx1">
                    <a:lumMod val="95000"/>
                    <a:lumOff val="5000"/>
                  </a:schemeClr>
                </a:solidFill>
              </a:rPr>
              <a:t>7 pkt</a:t>
            </a:r>
            <a:endParaRPr lang="pl-PL" sz="2000" dirty="0" smtClean="0">
              <a:solidFill>
                <a:schemeClr val="tx1">
                  <a:lumMod val="95000"/>
                  <a:lumOff val="5000"/>
                </a:schemeClr>
              </a:solidFill>
            </a:endParaRPr>
          </a:p>
          <a:p>
            <a:pPr marL="457200" indent="-457200" algn="just">
              <a:buFont typeface="+mj-lt"/>
              <a:buAutoNum type="arabicPeriod" startAt="3"/>
            </a:pPr>
            <a:r>
              <a:rPr lang="pl-PL" sz="2000" dirty="0" smtClean="0"/>
              <a:t>Projekt zakłada partnerstwo OPS I PCPR </a:t>
            </a:r>
            <a:r>
              <a:rPr lang="pl-PL" sz="2000" dirty="0" smtClean="0">
                <a:solidFill>
                  <a:schemeClr val="tx1">
                    <a:lumMod val="95000"/>
                    <a:lumOff val="5000"/>
                  </a:schemeClr>
                </a:solidFill>
              </a:rPr>
              <a:t>– </a:t>
            </a:r>
            <a:r>
              <a:rPr lang="pl-PL" sz="2000" b="1" dirty="0" smtClean="0">
                <a:solidFill>
                  <a:schemeClr val="tx1">
                    <a:lumMod val="95000"/>
                    <a:lumOff val="5000"/>
                  </a:schemeClr>
                </a:solidFill>
              </a:rPr>
              <a:t>5 pkt</a:t>
            </a:r>
          </a:p>
          <a:p>
            <a:pPr marL="457200" indent="-457200" algn="just"/>
            <a:endParaRPr lang="pl-PL" sz="2000" b="1" dirty="0" smtClean="0">
              <a:solidFill>
                <a:schemeClr val="tx1">
                  <a:lumMod val="95000"/>
                  <a:lumOff val="5000"/>
                </a:schemeClr>
              </a:solidFill>
            </a:endParaRPr>
          </a:p>
          <a:p>
            <a:pPr marL="457200" indent="-457200" algn="ctr"/>
            <a:r>
              <a:rPr lang="pl-PL" sz="2000" b="1" dirty="0" smtClean="0"/>
              <a:t>Maksymalna liczba punktów możliwa do uzyskania za kryteria specyficzne premiujące wynosi 20. </a:t>
            </a:r>
          </a:p>
          <a:p>
            <a:pPr marL="457200" indent="-457200" algn="just"/>
            <a:endParaRPr lang="pl-PL" sz="2000" dirty="0">
              <a:solidFill>
                <a:schemeClr val="tx1">
                  <a:lumMod val="95000"/>
                  <a:lumOff val="5000"/>
                </a:schemeClr>
              </a:solidFill>
            </a:endParaRPr>
          </a:p>
        </p:txBody>
      </p:sp>
    </p:spTree>
    <p:extLst>
      <p:ext uri="{BB962C8B-B14F-4D97-AF65-F5344CB8AC3E}">
        <p14:creationId xmlns:p14="http://schemas.microsoft.com/office/powerpoint/2010/main" val="3434093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548680"/>
            <a:ext cx="8191235"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just"/>
            <a:endParaRPr lang="pl-PL" dirty="0" smtClean="0">
              <a:solidFill>
                <a:schemeClr val="tx1">
                  <a:lumMod val="95000"/>
                  <a:lumOff val="5000"/>
                </a:schemeClr>
              </a:solidFill>
            </a:endParaRPr>
          </a:p>
          <a:p>
            <a:pPr algn="ctr"/>
            <a:r>
              <a:rPr lang="pl-PL" sz="2400" b="1" dirty="0">
                <a:solidFill>
                  <a:schemeClr val="tx1"/>
                </a:solidFill>
              </a:rPr>
              <a:t>Kryteria merytoryczne punktowe w zakresie oceny stopnia zgodności ze strategią ZIT ROF </a:t>
            </a:r>
          </a:p>
          <a:p>
            <a:pPr algn="ctr"/>
            <a:endParaRPr lang="pl-PL" sz="1050" b="1" dirty="0">
              <a:solidFill>
                <a:schemeClr val="tx1"/>
              </a:solidFill>
            </a:endParaRPr>
          </a:p>
          <a:p>
            <a:pPr algn="ctr"/>
            <a:endParaRPr lang="pl-PL" sz="2000" dirty="0">
              <a:solidFill>
                <a:schemeClr val="tx1"/>
              </a:solidFill>
            </a:endParaRPr>
          </a:p>
          <a:p>
            <a:pPr marL="457200" indent="-457200" algn="just">
              <a:buFont typeface="+mj-lt"/>
              <a:buAutoNum type="arabicPeriod"/>
            </a:pPr>
            <a:r>
              <a:rPr lang="pl-PL" sz="2000" dirty="0"/>
              <a:t>Wsparcie  skierowane  na utworzenie nowej   lub   wsparcie   istniejącej placówki  </a:t>
            </a:r>
            <a:r>
              <a:rPr lang="pl-PL" sz="2000" dirty="0" smtClean="0"/>
              <a:t>wsparcia dziennego  </a:t>
            </a:r>
            <a:r>
              <a:rPr lang="pl-PL" sz="2000" dirty="0"/>
              <a:t>dla dzieci i młodzieży </a:t>
            </a:r>
            <a:r>
              <a:rPr lang="pl-PL" sz="2000" b="1" dirty="0" smtClean="0">
                <a:solidFill>
                  <a:schemeClr val="tx1"/>
                </a:solidFill>
              </a:rPr>
              <a:t>– </a:t>
            </a:r>
            <a:r>
              <a:rPr lang="pl-PL" sz="2000" b="1" dirty="0">
                <a:solidFill>
                  <a:schemeClr val="tx1"/>
                </a:solidFill>
              </a:rPr>
              <a:t>maksymalnie 20 pkt</a:t>
            </a:r>
          </a:p>
          <a:p>
            <a:pPr marL="457200" indent="-457200" algn="just">
              <a:buFont typeface="+mj-lt"/>
              <a:buAutoNum type="arabicPeriod"/>
            </a:pPr>
            <a:r>
              <a:rPr lang="pl-PL" sz="2000" dirty="0"/>
              <a:t>Realizacja projektu na zrewitalizowanym obszarze Gmin ROF</a:t>
            </a:r>
            <a:r>
              <a:rPr lang="pl-PL" sz="2000" dirty="0">
                <a:solidFill>
                  <a:schemeClr val="tx1"/>
                </a:solidFill>
              </a:rPr>
              <a:t> </a:t>
            </a:r>
            <a:r>
              <a:rPr lang="pl-PL" sz="2000" b="1" dirty="0">
                <a:solidFill>
                  <a:schemeClr val="tx1"/>
                </a:solidFill>
              </a:rPr>
              <a:t>– maksymalnie 15 pkt</a:t>
            </a:r>
          </a:p>
          <a:p>
            <a:pPr marL="457200" indent="-457200" algn="just">
              <a:buFont typeface="+mj-lt"/>
              <a:buAutoNum type="arabicPeriod"/>
            </a:pPr>
            <a:r>
              <a:rPr lang="pl-PL" sz="2000" dirty="0"/>
              <a:t>Realizacja projektu w zrewitalizowanym obiekcie Gmin ROF </a:t>
            </a:r>
            <a:r>
              <a:rPr lang="pl-PL" sz="2000" b="1" dirty="0"/>
              <a:t>– maksymalnie 15 pkt</a:t>
            </a:r>
          </a:p>
          <a:p>
            <a:pPr marL="457200" indent="-457200" algn="just">
              <a:buFont typeface="+mj-lt"/>
              <a:buAutoNum type="arabicPeriod"/>
            </a:pPr>
            <a:endParaRPr lang="pl-PL" sz="2000" b="1" dirty="0">
              <a:solidFill>
                <a:schemeClr val="tx1"/>
              </a:solidFill>
            </a:endParaRPr>
          </a:p>
          <a:p>
            <a:pPr algn="just"/>
            <a:r>
              <a:rPr lang="pl-PL" sz="2000" dirty="0">
                <a:solidFill>
                  <a:schemeClr val="tx1"/>
                </a:solidFill>
              </a:rPr>
              <a:t>Wymagane jest uzyskanie 60% punktów</a:t>
            </a:r>
          </a:p>
          <a:p>
            <a:pPr marL="457200" indent="-457200" algn="just"/>
            <a:endParaRPr lang="pl-PL" sz="2000" dirty="0">
              <a:solidFill>
                <a:schemeClr val="tx1">
                  <a:lumMod val="95000"/>
                  <a:lumOff val="5000"/>
                </a:schemeClr>
              </a:solidFill>
            </a:endParaRPr>
          </a:p>
        </p:txBody>
      </p:sp>
    </p:spTree>
    <p:extLst>
      <p:ext uri="{BB962C8B-B14F-4D97-AF65-F5344CB8AC3E}">
        <p14:creationId xmlns:p14="http://schemas.microsoft.com/office/powerpoint/2010/main" val="333226273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95536" y="332656"/>
            <a:ext cx="8191235"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solidFill>
              </a:rPr>
              <a:t>Wskaźniki</a:t>
            </a:r>
            <a:endParaRPr lang="pl-PL" sz="2400" b="1" dirty="0">
              <a:solidFill>
                <a:schemeClr val="tx1"/>
              </a:solidFill>
            </a:endParaRPr>
          </a:p>
          <a:p>
            <a:endParaRPr lang="pl-PL" sz="1600" dirty="0" smtClean="0">
              <a:solidFill>
                <a:schemeClr val="tx1"/>
              </a:solidFill>
            </a:endParaRPr>
          </a:p>
          <a:p>
            <a:endParaRPr lang="pl-PL" sz="1600" dirty="0">
              <a:solidFill>
                <a:schemeClr val="tx1"/>
              </a:solidFill>
            </a:endParaRPr>
          </a:p>
          <a:p>
            <a:pPr algn="just"/>
            <a:r>
              <a:rPr lang="pl-PL" dirty="0">
                <a:solidFill>
                  <a:schemeClr val="tx1"/>
                </a:solidFill>
              </a:rPr>
              <a:t>Wnioskodawca  zobowiązany jest przedstawić we </a:t>
            </a:r>
            <a:r>
              <a:rPr lang="pl-PL" dirty="0" smtClean="0">
                <a:solidFill>
                  <a:schemeClr val="tx1"/>
                </a:solidFill>
              </a:rPr>
              <a:t>wniosku </a:t>
            </a:r>
            <a:br>
              <a:rPr lang="pl-PL" dirty="0" smtClean="0">
                <a:solidFill>
                  <a:schemeClr val="tx1"/>
                </a:solidFill>
              </a:rPr>
            </a:br>
            <a:r>
              <a:rPr lang="pl-PL" dirty="0" smtClean="0">
                <a:solidFill>
                  <a:schemeClr val="tx1"/>
                </a:solidFill>
              </a:rPr>
              <a:t>o </a:t>
            </a:r>
            <a:r>
              <a:rPr lang="pl-PL" dirty="0">
                <a:solidFill>
                  <a:schemeClr val="tx1"/>
                </a:solidFill>
              </a:rPr>
              <a:t>dofinansowanie projektu wskaźniki produktu i wskaźniki rezultatu, adekwatne do planowanego w projekcie wsparcia i grup docelowych. </a:t>
            </a:r>
          </a:p>
          <a:p>
            <a:pPr algn="just"/>
            <a:r>
              <a:rPr lang="pl-PL" dirty="0">
                <a:solidFill>
                  <a:schemeClr val="tx1"/>
                </a:solidFill>
              </a:rPr>
              <a:t>Wskaźniki produktu i rezultatu przewidziane do monitorowania </a:t>
            </a:r>
            <a:r>
              <a:rPr lang="pl-PL" dirty="0" smtClean="0">
                <a:solidFill>
                  <a:schemeClr val="tx1"/>
                </a:solidFill>
              </a:rPr>
              <a:t>dla Działania 8.9 </a:t>
            </a:r>
            <a:r>
              <a:rPr lang="pl-PL" dirty="0">
                <a:solidFill>
                  <a:schemeClr val="tx1"/>
                </a:solidFill>
              </a:rPr>
              <a:t>mogą nie obejmować całości rezultatów, w ramach </a:t>
            </a:r>
            <a:r>
              <a:rPr lang="pl-PL" dirty="0" smtClean="0">
                <a:solidFill>
                  <a:schemeClr val="tx1"/>
                </a:solidFill>
              </a:rPr>
              <a:t>danego projektu</a:t>
            </a:r>
            <a:r>
              <a:rPr lang="pl-PL" dirty="0">
                <a:solidFill>
                  <a:schemeClr val="tx1"/>
                </a:solidFill>
              </a:rPr>
              <a:t>. </a:t>
            </a:r>
            <a:endParaRPr lang="pl-PL" dirty="0" smtClean="0">
              <a:solidFill>
                <a:schemeClr val="tx1"/>
              </a:solidFill>
            </a:endParaRPr>
          </a:p>
          <a:p>
            <a:pPr algn="just"/>
            <a:r>
              <a:rPr lang="pl-PL" dirty="0" smtClean="0">
                <a:solidFill>
                  <a:schemeClr val="tx1"/>
                </a:solidFill>
              </a:rPr>
              <a:t>W </a:t>
            </a:r>
            <a:r>
              <a:rPr lang="pl-PL" dirty="0">
                <a:solidFill>
                  <a:schemeClr val="tx1"/>
                </a:solidFill>
              </a:rPr>
              <a:t>związku z tym, oprócz wymienionych na liście rozwijanej wskaźników, wnioskodawca </a:t>
            </a:r>
            <a:r>
              <a:rPr lang="pl-PL" u="sng" dirty="0" smtClean="0">
                <a:solidFill>
                  <a:schemeClr val="tx1"/>
                </a:solidFill>
              </a:rPr>
              <a:t>powinien określić</a:t>
            </a:r>
            <a:r>
              <a:rPr lang="pl-PL" dirty="0" smtClean="0">
                <a:solidFill>
                  <a:schemeClr val="tx1"/>
                </a:solidFill>
              </a:rPr>
              <a:t> </a:t>
            </a:r>
            <a:r>
              <a:rPr lang="pl-PL" dirty="0">
                <a:solidFill>
                  <a:schemeClr val="tx1"/>
                </a:solidFill>
              </a:rPr>
              <a:t>własne wskaźniki pomiaru celu zgodnie ze specyfiką projektu (wskaźniki projektowe</a:t>
            </a:r>
            <a:r>
              <a:rPr lang="pl-PL" dirty="0" smtClean="0">
                <a:solidFill>
                  <a:schemeClr val="tx1"/>
                </a:solidFill>
              </a:rPr>
              <a:t>).</a:t>
            </a:r>
          </a:p>
          <a:p>
            <a:pPr algn="just"/>
            <a:endParaRPr lang="pl-PL" dirty="0">
              <a:solidFill>
                <a:schemeClr val="tx1"/>
              </a:solidFill>
            </a:endParaRPr>
          </a:p>
          <a:p>
            <a:pPr algn="just"/>
            <a:r>
              <a:rPr lang="pl-PL" b="1" dirty="0">
                <a:solidFill>
                  <a:schemeClr val="tx1"/>
                </a:solidFill>
              </a:rPr>
              <a:t>UWAGA</a:t>
            </a:r>
          </a:p>
          <a:p>
            <a:pPr algn="just"/>
            <a:r>
              <a:rPr lang="pl-PL" dirty="0">
                <a:solidFill>
                  <a:schemeClr val="tx1">
                    <a:lumMod val="95000"/>
                    <a:lumOff val="5000"/>
                  </a:schemeClr>
                </a:solidFill>
              </a:rPr>
              <a:t>Wskazane w Regulaminie konkursu wartości docelowe wskaźników są określone dla IP </a:t>
            </a:r>
            <a:r>
              <a:rPr lang="pl-PL" dirty="0" smtClean="0">
                <a:solidFill>
                  <a:schemeClr val="tx1">
                    <a:lumMod val="95000"/>
                    <a:lumOff val="5000"/>
                  </a:schemeClr>
                </a:solidFill>
              </a:rPr>
              <a:t>a </a:t>
            </a:r>
            <a:r>
              <a:rPr lang="pl-PL" dirty="0">
                <a:solidFill>
                  <a:schemeClr val="tx1">
                    <a:lumMod val="95000"/>
                    <a:lumOff val="5000"/>
                  </a:schemeClr>
                </a:solidFill>
              </a:rPr>
              <a:t>nie dla Wnioskodawcy</a:t>
            </a:r>
            <a:r>
              <a:rPr lang="pl-PL" dirty="0" smtClean="0">
                <a:solidFill>
                  <a:schemeClr val="tx1">
                    <a:lumMod val="95000"/>
                    <a:lumOff val="5000"/>
                  </a:schemeClr>
                </a:solidFill>
              </a:rPr>
              <a:t>.</a:t>
            </a:r>
            <a:endParaRPr lang="pl-PL" dirty="0" smtClean="0">
              <a:solidFill>
                <a:schemeClr val="tx1"/>
              </a:solidFill>
            </a:endParaRPr>
          </a:p>
          <a:p>
            <a:pPr algn="just"/>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144715971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85221" y="452620"/>
            <a:ext cx="8173557" cy="561769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r>
              <a:rPr lang="pl-PL" sz="2000" b="1" dirty="0" smtClean="0"/>
              <a:t>Liczba wspartych w programie miejsc świadczenia usług społecznych, istniejących po zakończeniu projektu</a:t>
            </a:r>
            <a:endParaRPr lang="pl-PL" sz="2000" b="1" dirty="0" smtClean="0">
              <a:solidFill>
                <a:schemeClr val="tx1"/>
              </a:solidFill>
            </a:endParaRPr>
          </a:p>
          <a:p>
            <a:pPr algn="just"/>
            <a:endParaRPr lang="pl-PL" b="1" dirty="0" smtClean="0">
              <a:solidFill>
                <a:schemeClr val="tx1"/>
              </a:solidFill>
            </a:endParaRPr>
          </a:p>
          <a:p>
            <a:pPr algn="just"/>
            <a:r>
              <a:rPr lang="pl-PL" sz="1600" dirty="0">
                <a:solidFill>
                  <a:schemeClr val="tx1"/>
                </a:solidFill>
              </a:rPr>
              <a:t>Miejsce świadczenia usługi społecznej to:</a:t>
            </a:r>
          </a:p>
          <a:p>
            <a:pPr algn="just"/>
            <a:r>
              <a:rPr lang="pl-PL" sz="1600" dirty="0">
                <a:solidFill>
                  <a:schemeClr val="tx1"/>
                </a:solidFill>
              </a:rPr>
              <a:t>1.	miejsce wsparte ze środków EFS, w którym świadczona jest usługa społeczna lub miejsce gotowe do świadczenia usługi społecznej po zakończeniu projektu; są to miejsca m. in. w placówkach dziennego pobytu, świetlicach, mieszkaniach </a:t>
            </a:r>
            <a:r>
              <a:rPr lang="pl-PL" sz="1600" dirty="0" smtClean="0">
                <a:solidFill>
                  <a:schemeClr val="tx1"/>
                </a:solidFill>
              </a:rPr>
              <a:t>o charakterze </a:t>
            </a:r>
            <a:r>
              <a:rPr lang="pl-PL" sz="1600" dirty="0">
                <a:solidFill>
                  <a:schemeClr val="tx1"/>
                </a:solidFill>
              </a:rPr>
              <a:t>wspomaganym.</a:t>
            </a:r>
          </a:p>
          <a:p>
            <a:pPr algn="just"/>
            <a:r>
              <a:rPr lang="pl-PL" sz="1600" dirty="0">
                <a:solidFill>
                  <a:schemeClr val="tx1"/>
                </a:solidFill>
              </a:rPr>
              <a:t>2.	osoba, np. asystent czy opiekun osób niesamodzielnych, która otrzymała wsparcie EFS (np. szkolenie) lub której wynagrodzenie jest finansowane ze środków projektu EFS (np. koordynator rodzinnej pieczy zastępczej), świadcząca lub gotowa do świadczenia usługi społecznej po zakończeniu projektu. </a:t>
            </a:r>
            <a:r>
              <a:rPr lang="pl-PL" sz="1600" u="sng" dirty="0"/>
              <a:t>W zakresie wsparcia rodziny to: </a:t>
            </a:r>
            <a:r>
              <a:rPr lang="pl-PL" sz="1600" dirty="0"/>
              <a:t>liczba asystentów rodziny, liczba specjalistów, np. pedagogów, psychologów, liczba rodzin </a:t>
            </a:r>
            <a:r>
              <a:rPr lang="pl-PL" sz="1600" dirty="0" smtClean="0"/>
              <a:t>wspierających. </a:t>
            </a:r>
            <a:r>
              <a:rPr lang="pl-PL" sz="1600" u="sng" dirty="0" smtClean="0"/>
              <a:t>W </a:t>
            </a:r>
            <a:r>
              <a:rPr lang="pl-PL" sz="1600" u="sng" dirty="0"/>
              <a:t>zakresie rodzinnej pieczy zastępczej to m.in: </a:t>
            </a:r>
            <a:r>
              <a:rPr lang="pl-PL" sz="1600" dirty="0"/>
              <a:t>liczbę rodzin zastępczych, liczbę rodzin-kandydatów na rodziny zastępcze, liczbę miejsc w rodzinach zastępczych zawodowych, liczbę koordynatorów rodzinnej pieczy zastępczej.</a:t>
            </a:r>
          </a:p>
          <a:p>
            <a:pPr algn="just"/>
            <a:endParaRPr lang="pl-PL" sz="1600" dirty="0" smtClean="0">
              <a:solidFill>
                <a:schemeClr val="tx1"/>
              </a:solidFill>
            </a:endParaRPr>
          </a:p>
          <a:p>
            <a:pPr algn="just"/>
            <a:r>
              <a:rPr lang="pl-PL" sz="1700" b="1" dirty="0" smtClean="0">
                <a:solidFill>
                  <a:schemeClr val="tx1"/>
                </a:solidFill>
              </a:rPr>
              <a:t>Moment </a:t>
            </a:r>
            <a:r>
              <a:rPr lang="pl-PL" sz="1700" b="1" dirty="0">
                <a:solidFill>
                  <a:schemeClr val="tx1"/>
                </a:solidFill>
              </a:rPr>
              <a:t>pomiaru wskaźnika: w ciągu 4 tygodni od zakończenia projektu</a:t>
            </a:r>
            <a:r>
              <a:rPr lang="pl-PL" sz="1700" b="1" dirty="0" smtClean="0">
                <a:solidFill>
                  <a:schemeClr val="tx1"/>
                </a:solidFill>
              </a:rPr>
              <a:t>.</a:t>
            </a:r>
          </a:p>
          <a:p>
            <a:pPr algn="just"/>
            <a:endParaRPr lang="pl-PL" sz="1700" b="1" dirty="0" smtClean="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418306332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539552" y="836712"/>
            <a:ext cx="8173557" cy="424847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endParaRPr lang="pl-PL" sz="2000" b="1" dirty="0" smtClean="0"/>
          </a:p>
          <a:p>
            <a:pPr algn="just"/>
            <a:endParaRPr lang="pl-PL" sz="2000" b="1" dirty="0"/>
          </a:p>
          <a:p>
            <a:pPr algn="just"/>
            <a:r>
              <a:rPr lang="pl-PL" sz="2000" b="1" dirty="0" smtClean="0"/>
              <a:t>Liczba osób zagrożonych ubóstwem lub wykluczeniem społecznym, które opuściły opiekę instytucjonalną na rzecz usług społecznych świadczonych w społeczności lokalnej w programie</a:t>
            </a:r>
          </a:p>
          <a:p>
            <a:pPr algn="just"/>
            <a:endParaRPr lang="pl-PL" sz="2000" b="1" dirty="0" smtClean="0">
              <a:solidFill>
                <a:schemeClr val="tx1"/>
              </a:solidFill>
            </a:endParaRPr>
          </a:p>
          <a:p>
            <a:pPr algn="just"/>
            <a:r>
              <a:rPr lang="pl-PL" dirty="0" smtClean="0"/>
              <a:t>Wskaźnik mierzy liczbę osób zagrożonych ubóstwem lub wykluczeniem społecznym objętych usługami społecznymi w ramach programu, które dzięki udziałowi w projekcie opuściły placówki opieki instytucjonalnej i korzystają z usług społecznych świadczonych w społeczności lokalnej.</a:t>
            </a:r>
          </a:p>
          <a:p>
            <a:pPr algn="just"/>
            <a:endParaRPr lang="pl-PL" dirty="0" smtClean="0"/>
          </a:p>
          <a:p>
            <a:pPr algn="just"/>
            <a:endParaRPr lang="pl-PL" b="1" dirty="0" smtClean="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83823760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11560" y="400406"/>
            <a:ext cx="8173557" cy="572211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endParaRPr lang="pl-PL" b="1" dirty="0"/>
          </a:p>
          <a:p>
            <a:pPr algn="just"/>
            <a:r>
              <a:rPr lang="pl-PL" b="1" dirty="0" smtClean="0"/>
              <a:t>Liczba utworzonych w programie miejsc świadczenia usług wspierania rodziny i pieczy zastępczej istniejących po zakończeniu projektu</a:t>
            </a:r>
          </a:p>
          <a:p>
            <a:pPr algn="just"/>
            <a:endParaRPr lang="pl-PL" b="1" dirty="0" smtClean="0">
              <a:solidFill>
                <a:schemeClr val="tx1"/>
              </a:solidFill>
            </a:endParaRPr>
          </a:p>
          <a:p>
            <a:pPr algn="just" fontAlgn="auto"/>
            <a:r>
              <a:rPr lang="pl-PL" dirty="0"/>
              <a:t>Wskaźnik mierzy liczbę nowoutworzonych miejsc świadczenia usług wsparcia rodziny i pieczy zastępczej: </a:t>
            </a:r>
            <a:r>
              <a:rPr lang="pl-PL" dirty="0" smtClean="0"/>
              <a:t>liczbę </a:t>
            </a:r>
            <a:r>
              <a:rPr lang="pl-PL" dirty="0"/>
              <a:t>asystentów rodziny, </a:t>
            </a:r>
            <a:r>
              <a:rPr lang="pl-PL" dirty="0" smtClean="0"/>
              <a:t>liczbę </a:t>
            </a:r>
            <a:r>
              <a:rPr lang="pl-PL" dirty="0"/>
              <a:t>specjalistów np. </a:t>
            </a:r>
            <a:r>
              <a:rPr lang="pl-PL" dirty="0" smtClean="0"/>
              <a:t>pedagogów</a:t>
            </a:r>
            <a:r>
              <a:rPr lang="pl-PL" dirty="0"/>
              <a:t>, psychologów</a:t>
            </a:r>
            <a:r>
              <a:rPr lang="pl-PL" dirty="0" smtClean="0"/>
              <a:t>, </a:t>
            </a:r>
            <a:r>
              <a:rPr lang="pl-PL" dirty="0"/>
              <a:t>liczbę grup samopomocowych i grup </a:t>
            </a:r>
            <a:r>
              <a:rPr lang="pl-PL" dirty="0" smtClean="0"/>
              <a:t>wsparcia, liczbę </a:t>
            </a:r>
            <a:r>
              <a:rPr lang="pl-PL" dirty="0"/>
              <a:t>miejsc w placówkach wsparcia dziennego (w przypadku pracy podwórkowej – liczbę wychowawców</a:t>
            </a:r>
            <a:r>
              <a:rPr lang="pl-PL" dirty="0" smtClean="0"/>
              <a:t>), </a:t>
            </a:r>
            <a:r>
              <a:rPr lang="pl-PL" dirty="0"/>
              <a:t>liczbę rodzin </a:t>
            </a:r>
            <a:r>
              <a:rPr lang="pl-PL" dirty="0" smtClean="0"/>
              <a:t>wspierających, liczbę </a:t>
            </a:r>
            <a:r>
              <a:rPr lang="pl-PL" dirty="0"/>
              <a:t>rodzin zastępczych (spokrewnionych, niezawodowych</a:t>
            </a:r>
            <a:r>
              <a:rPr lang="pl-PL" dirty="0" smtClean="0"/>
              <a:t>), </a:t>
            </a:r>
            <a:r>
              <a:rPr lang="pl-PL" dirty="0"/>
              <a:t>liczbę rodzin - kandydatów na rodziny zastępcze (spokrewnione, niezawodowe</a:t>
            </a:r>
            <a:r>
              <a:rPr lang="pl-PL" dirty="0" smtClean="0"/>
              <a:t>), </a:t>
            </a:r>
            <a:r>
              <a:rPr lang="pl-PL" dirty="0"/>
              <a:t>liczbę miejsc w rodzinach zastępczych zawodowych</a:t>
            </a:r>
            <a:r>
              <a:rPr lang="pl-PL" dirty="0" smtClean="0"/>
              <a:t>, </a:t>
            </a:r>
            <a:r>
              <a:rPr lang="pl-PL" dirty="0"/>
              <a:t>maksymalną liczbę miejsc możliwych do utworzenia w rodzinie - kandydacie na rodzinę zastępczą zawodową</a:t>
            </a:r>
            <a:r>
              <a:rPr lang="pl-PL" dirty="0" smtClean="0"/>
              <a:t>, </a:t>
            </a:r>
            <a:r>
              <a:rPr lang="pl-PL" dirty="0"/>
              <a:t>liczbę koordynatorów rodzinnej pieczy zastępczej</a:t>
            </a:r>
            <a:r>
              <a:rPr lang="pl-PL" dirty="0" smtClean="0"/>
              <a:t>, </a:t>
            </a:r>
            <a:r>
              <a:rPr lang="pl-PL" dirty="0"/>
              <a:t>liczbę miejsc w rodzinnych domach dziecka</a:t>
            </a:r>
            <a:r>
              <a:rPr lang="pl-PL" dirty="0" smtClean="0"/>
              <a:t>, </a:t>
            </a:r>
            <a:r>
              <a:rPr lang="pl-PL" dirty="0"/>
              <a:t>liczbę miejsc w placówkach opiekuńczo-wychowawczych typu rodzinnego</a:t>
            </a:r>
            <a:r>
              <a:rPr lang="pl-PL" dirty="0" smtClean="0"/>
              <a:t>, </a:t>
            </a:r>
            <a:r>
              <a:rPr lang="pl-PL" dirty="0"/>
              <a:t>liczbę miejsc w placówkach opiekuńczo-wychowawczych typu socjalizacyjnego, interwencyjnego, specjalistyczno-terapeutycznego do 14 osób.</a:t>
            </a:r>
          </a:p>
          <a:p>
            <a:pPr fontAlgn="auto"/>
            <a:endParaRPr lang="pl-PL" dirty="0"/>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48208502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26139" y="5972781"/>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476672"/>
            <a:ext cx="8191235"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400" b="1" dirty="0" smtClean="0">
              <a:solidFill>
                <a:schemeClr val="tx1"/>
              </a:solidFill>
            </a:endParaRPr>
          </a:p>
          <a:p>
            <a:pPr algn="ctr"/>
            <a:r>
              <a:rPr lang="pl-PL" sz="2400" b="1" dirty="0" smtClean="0">
                <a:solidFill>
                  <a:schemeClr val="tx1"/>
                </a:solidFill>
              </a:rPr>
              <a:t>Wskaźniki produktu dla konkursu </a:t>
            </a:r>
            <a:endParaRPr lang="pl-PL" sz="2400" b="1" dirty="0">
              <a:solidFill>
                <a:schemeClr val="tx1"/>
              </a:solidFill>
            </a:endParaRPr>
          </a:p>
          <a:p>
            <a:pPr lvl="0" algn="just"/>
            <a:endParaRPr lang="pl-PL" sz="1050" dirty="0" smtClean="0"/>
          </a:p>
          <a:p>
            <a:pPr lvl="0" algn="just"/>
            <a:endParaRPr lang="pl-PL" sz="1600" b="1" dirty="0" smtClean="0">
              <a:solidFill>
                <a:schemeClr val="tx1">
                  <a:lumMod val="95000"/>
                  <a:lumOff val="5000"/>
                </a:schemeClr>
              </a:solidFill>
              <a:ea typeface="Times New Roman" pitchFamily="18" charset="0"/>
            </a:endParaRPr>
          </a:p>
          <a:p>
            <a:pPr lvl="0" algn="just"/>
            <a:r>
              <a:rPr lang="pl-PL" sz="2000" b="1" dirty="0" smtClean="0">
                <a:solidFill>
                  <a:schemeClr val="tx1">
                    <a:lumMod val="95000"/>
                    <a:lumOff val="5000"/>
                  </a:schemeClr>
                </a:solidFill>
                <a:ea typeface="Times New Roman" pitchFamily="18" charset="0"/>
              </a:rPr>
              <a:t>Liczba </a:t>
            </a:r>
            <a:r>
              <a:rPr lang="pl-PL" sz="2000" b="1" dirty="0">
                <a:solidFill>
                  <a:schemeClr val="tx1">
                    <a:lumMod val="95000"/>
                    <a:lumOff val="5000"/>
                  </a:schemeClr>
                </a:solidFill>
                <a:ea typeface="Times New Roman" pitchFamily="18" charset="0"/>
              </a:rPr>
              <a:t>osób zagrożonych ubóstwem lub wykluczeniem społecznym objętych usługami społecznymi świadczonymi w interesie ogólnym w </a:t>
            </a:r>
            <a:r>
              <a:rPr lang="pl-PL" sz="2000" b="1" dirty="0" smtClean="0">
                <a:solidFill>
                  <a:schemeClr val="tx1">
                    <a:lumMod val="95000"/>
                    <a:lumOff val="5000"/>
                  </a:schemeClr>
                </a:solidFill>
                <a:ea typeface="Times New Roman" pitchFamily="18" charset="0"/>
              </a:rPr>
              <a:t>programie</a:t>
            </a:r>
          </a:p>
          <a:p>
            <a:pPr lvl="0" algn="just"/>
            <a:endParaRPr lang="pl-PL" b="1" dirty="0" smtClean="0">
              <a:solidFill>
                <a:schemeClr val="tx1">
                  <a:lumMod val="95000"/>
                  <a:lumOff val="5000"/>
                </a:schemeClr>
              </a:solidFill>
              <a:ea typeface="Times New Roman" pitchFamily="18" charset="0"/>
            </a:endParaRPr>
          </a:p>
          <a:p>
            <a:pPr lvl="0" algn="just"/>
            <a:r>
              <a:rPr lang="pl-PL" sz="1600" dirty="0"/>
              <a:t>Wskaźnik obejmuje osoby zagrożone ubóstwem lub wykluczeniem społecznym (definicja jak we wskaźniku: liczba osób zagrożonych ubóstwem lub wykluczeniem społecznym objętych wsparciem w programie), które otrzymały wsparcie w postaci usług społecznych w ramach projektu. </a:t>
            </a:r>
          </a:p>
          <a:p>
            <a:pPr lvl="0" algn="just"/>
            <a:r>
              <a:rPr lang="pl-PL" sz="1600" dirty="0"/>
              <a:t>Usługi społeczne świadczone w interesie ogólnym należy rozumieć zgodnie z definicją usług społecznych świadczonych w społeczności lokalnej wskazaną w </a:t>
            </a:r>
            <a:r>
              <a:rPr lang="pl-PL" sz="1600" i="1" dirty="0"/>
              <a:t>Wytycznych </a:t>
            </a:r>
            <a:r>
              <a:rPr lang="pl-PL" sz="1600" i="1" dirty="0" smtClean="0"/>
              <a:t>w zakresie </a:t>
            </a:r>
            <a:r>
              <a:rPr lang="pl-PL" sz="1600" i="1" dirty="0"/>
              <a:t>realizacji przedsięwzięć w obszarze włączenia społecznego i zwalczania ubóstwa z wykorzystaniem środków Europejskiego Funduszu Społecznego </a:t>
            </a:r>
            <a:r>
              <a:rPr lang="pl-PL" sz="1600" i="1" dirty="0" smtClean="0"/>
              <a:t>i Europejskiego </a:t>
            </a:r>
            <a:r>
              <a:rPr lang="pl-PL" sz="1600" i="1" dirty="0"/>
              <a:t>Funduszu Rozwoju Regionalnego na lata 2014-2020</a:t>
            </a:r>
            <a:r>
              <a:rPr lang="pl-PL" sz="1600" i="1" dirty="0" smtClean="0"/>
              <a:t>.</a:t>
            </a:r>
            <a:endParaRPr lang="pl-PL" sz="1400" i="1" dirty="0">
              <a:solidFill>
                <a:srgbClr val="FF0000"/>
              </a:solidFill>
            </a:endParaRPr>
          </a:p>
          <a:p>
            <a:pPr algn="just"/>
            <a:endParaRPr lang="pl-PL" sz="1400" dirty="0" smtClean="0">
              <a:solidFill>
                <a:schemeClr val="tx1"/>
              </a:solidFill>
            </a:endParaRPr>
          </a:p>
          <a:p>
            <a:pPr algn="just"/>
            <a:endParaRPr lang="pl-PL" sz="1400" dirty="0" smtClean="0">
              <a:solidFill>
                <a:schemeClr val="tx1"/>
              </a:solidFill>
            </a:endParaRPr>
          </a:p>
          <a:p>
            <a:pPr lvl="0" algn="just"/>
            <a:endParaRPr lang="pl-PL" dirty="0">
              <a:solidFill>
                <a:srgbClr val="FF0000"/>
              </a:solidFill>
            </a:endParaRPr>
          </a:p>
          <a:p>
            <a:pPr algn="ctr"/>
            <a:endParaRPr lang="pl-PL" b="1" dirty="0">
              <a:solidFill>
                <a:srgbClr val="FF0000"/>
              </a:solidFill>
            </a:endParaRPr>
          </a:p>
        </p:txBody>
      </p:sp>
    </p:spTree>
    <p:extLst>
      <p:ext uri="{BB962C8B-B14F-4D97-AF65-F5344CB8AC3E}">
        <p14:creationId xmlns:p14="http://schemas.microsoft.com/office/powerpoint/2010/main" val="199174257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437084"/>
            <a:ext cx="8173557" cy="51521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ctr"/>
            <a:r>
              <a:rPr lang="pl-PL" sz="2400" b="1" dirty="0" smtClean="0">
                <a:solidFill>
                  <a:schemeClr val="tx1"/>
                </a:solidFill>
              </a:rPr>
              <a:t>Wskaźnik produktu </a:t>
            </a:r>
            <a:r>
              <a:rPr lang="pl-PL" sz="2400" b="1" dirty="0">
                <a:solidFill>
                  <a:schemeClr val="tx1"/>
                </a:solidFill>
              </a:rPr>
              <a:t>dla </a:t>
            </a:r>
            <a:r>
              <a:rPr lang="pl-PL" sz="2400" b="1" dirty="0" smtClean="0">
                <a:solidFill>
                  <a:schemeClr val="tx1"/>
                </a:solidFill>
              </a:rPr>
              <a:t>konkursu</a:t>
            </a:r>
            <a:endParaRPr lang="pl-PL" sz="2400" dirty="0" smtClean="0">
              <a:solidFill>
                <a:schemeClr val="tx1"/>
              </a:solidFill>
            </a:endParaRPr>
          </a:p>
          <a:p>
            <a:pPr algn="just"/>
            <a:endParaRPr lang="pl-PL" sz="1050" dirty="0" smtClean="0">
              <a:solidFill>
                <a:schemeClr val="tx1"/>
              </a:solidFill>
            </a:endParaRPr>
          </a:p>
          <a:p>
            <a:pPr algn="just"/>
            <a:r>
              <a:rPr lang="pl-PL" sz="2000" b="1" dirty="0" smtClean="0"/>
              <a:t>Liczba osób zagrożonych ubóstwem lub wykluczeniem społecznym objętych usługami wspierania rodziny i pieczy zastępczej w programie</a:t>
            </a:r>
            <a:endParaRPr lang="pl-PL" sz="1600" b="1" dirty="0">
              <a:solidFill>
                <a:schemeClr val="tx1"/>
              </a:solidFill>
            </a:endParaRPr>
          </a:p>
          <a:p>
            <a:pPr fontAlgn="auto"/>
            <a:endParaRPr lang="pl-PL" sz="1600" dirty="0" smtClean="0"/>
          </a:p>
          <a:p>
            <a:pPr fontAlgn="auto"/>
            <a:r>
              <a:rPr lang="pl-PL" sz="1600" dirty="0" smtClean="0"/>
              <a:t>Wskaźnik obejmuje osoby zagrożone ubóstwem lub wykluczeniem społecznym (definicja jak we wskaźniku: liczba osób zagrożonych ubóstwem lub wykluczeniem społecznym objętych wsparciem w programie), które otrzymały wsparcie w postaci usług wspierania rodziny i pieczy zastępczej w ramach projektu.</a:t>
            </a:r>
          </a:p>
          <a:p>
            <a:pPr fontAlgn="auto"/>
            <a:r>
              <a:rPr lang="pl-PL" sz="1600" dirty="0" smtClean="0"/>
              <a:t>Usługi wspierania rodziny i pieczy zastępczej należy rozumieć zgodnie z definicją usług społecznych świadczonych w społeczności lokalnej wskazaną w Wytycznych w zakresie realizacji przedsięwzięć w obszarze włączenia społecznego i zwalczania ubóstwa z wykorzystaniem środków Europejskiego Funduszu Społecznego i Europejskiego Funduszu Rozwoju Regionalnego na lata 2014-2020.</a:t>
            </a:r>
            <a:endParaRPr lang="pl-PL" sz="1600" dirty="0"/>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5114676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539552" y="1013148"/>
            <a:ext cx="8173557" cy="4000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just"/>
            <a:r>
              <a:rPr lang="pl-PL" sz="2400" b="1" dirty="0" smtClean="0"/>
              <a:t>Wskaźniki produktu i wskaźniki rezultatu wymagane przez IP ZIT:</a:t>
            </a:r>
          </a:p>
          <a:p>
            <a:pPr algn="just"/>
            <a:endParaRPr lang="pl-PL" sz="1050" dirty="0" smtClean="0">
              <a:solidFill>
                <a:schemeClr val="tx1"/>
              </a:solidFill>
            </a:endParaRPr>
          </a:p>
          <a:p>
            <a:pPr algn="just"/>
            <a:r>
              <a:rPr lang="pl-PL" sz="1600" b="1" dirty="0" smtClean="0"/>
              <a:t>Liczba osób zagrożonych ubóstwem lub wykluczeniem społecznym poszukujących pracy, uczestniczących w kształceniu lub szkoleniu, zdobywających kwalifikacje, pracujących (łącznie z prowadzącymi działalność na własny rachunek) po opuszczeniu programu</a:t>
            </a:r>
          </a:p>
          <a:p>
            <a:pPr algn="just"/>
            <a:endParaRPr lang="pl-PL" sz="1600" b="1" dirty="0" smtClean="0">
              <a:solidFill>
                <a:schemeClr val="tx1"/>
              </a:solidFill>
            </a:endParaRPr>
          </a:p>
          <a:p>
            <a:pPr algn="just"/>
            <a:r>
              <a:rPr lang="pl-PL" sz="1600" dirty="0" smtClean="0"/>
              <a:t>Wskaźnik służy monitorowaniu sytuacji osób zagrożonych ubóstwem lub wykluczeniem społecznym objętych usługami społecznymi i zdrowotnymi po zakończeniu udziału w projekcie.</a:t>
            </a:r>
            <a:endParaRPr lang="pl-PL" sz="1600" b="1" dirty="0" smtClean="0">
              <a:solidFill>
                <a:schemeClr val="tx1"/>
              </a:solidFill>
            </a:endParaRPr>
          </a:p>
        </p:txBody>
      </p:sp>
      <p:sp>
        <p:nvSpPr>
          <p:cNvPr id="13315" name="Rectangle 3"/>
          <p:cNvSpPr>
            <a:spLocks noChangeArrowheads="1"/>
          </p:cNvSpPr>
          <p:nvPr/>
        </p:nvSpPr>
        <p:spPr bwMode="auto">
          <a:xfrm>
            <a:off x="1043608" y="3013162"/>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34610067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76382" y="332656"/>
            <a:ext cx="8191235" cy="59046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Wskaźniki horyzontalne</a:t>
            </a:r>
          </a:p>
          <a:p>
            <a:pPr algn="ctr"/>
            <a:endParaRPr lang="pl-PL" b="1" dirty="0" smtClean="0">
              <a:solidFill>
                <a:schemeClr val="tx1">
                  <a:lumMod val="95000"/>
                  <a:lumOff val="5000"/>
                </a:schemeClr>
              </a:solidFill>
            </a:endParaRPr>
          </a:p>
          <a:p>
            <a:pPr algn="just"/>
            <a:r>
              <a:rPr lang="pl-PL" dirty="0">
                <a:solidFill>
                  <a:schemeClr val="tx1"/>
                </a:solidFill>
              </a:rPr>
              <a:t>Wnioskodawca </a:t>
            </a:r>
            <a:r>
              <a:rPr lang="pl-PL" dirty="0" smtClean="0">
                <a:solidFill>
                  <a:schemeClr val="tx1"/>
                </a:solidFill>
              </a:rPr>
              <a:t>zobligowany </a:t>
            </a:r>
            <a:r>
              <a:rPr lang="pl-PL" dirty="0">
                <a:solidFill>
                  <a:schemeClr val="tx1"/>
                </a:solidFill>
              </a:rPr>
              <a:t>jest do </a:t>
            </a:r>
            <a:r>
              <a:rPr lang="pl-PL" b="1" dirty="0">
                <a:solidFill>
                  <a:schemeClr val="tx1"/>
                </a:solidFill>
              </a:rPr>
              <a:t>monitorowania  wskaźników </a:t>
            </a:r>
            <a:r>
              <a:rPr lang="pl-PL" b="1" dirty="0" smtClean="0">
                <a:solidFill>
                  <a:schemeClr val="tx1"/>
                </a:solidFill>
              </a:rPr>
              <a:t>horyzontalnych</a:t>
            </a:r>
            <a:r>
              <a:rPr lang="pl-PL" dirty="0" smtClean="0">
                <a:solidFill>
                  <a:schemeClr val="tx1"/>
                </a:solidFill>
              </a:rPr>
              <a:t> z </a:t>
            </a:r>
            <a:r>
              <a:rPr lang="pl-PL" i="1" dirty="0" smtClean="0">
                <a:solidFill>
                  <a:schemeClr val="tx1"/>
                </a:solidFill>
              </a:rPr>
              <a:t>Wytycznymi w </a:t>
            </a:r>
            <a:r>
              <a:rPr lang="pl-PL" i="1" dirty="0">
                <a:solidFill>
                  <a:schemeClr val="tx1"/>
                </a:solidFill>
              </a:rPr>
              <a:t>zakresie monitorowania postępu rzeczowego realizacji programów operacyjnych na lata 2014-2020</a:t>
            </a:r>
            <a:r>
              <a:rPr lang="pl-PL" dirty="0">
                <a:solidFill>
                  <a:schemeClr val="tx1"/>
                </a:solidFill>
              </a:rPr>
              <a:t>. </a:t>
            </a:r>
            <a:endParaRPr lang="pl-PL" dirty="0" smtClean="0">
              <a:solidFill>
                <a:schemeClr val="tx1"/>
              </a:solidFill>
            </a:endParaRPr>
          </a:p>
          <a:p>
            <a:pPr algn="just"/>
            <a:r>
              <a:rPr lang="pl-PL" dirty="0"/>
              <a:t>We wniosku o dofinansowanie projektu </a:t>
            </a:r>
            <a:r>
              <a:rPr lang="pl-PL" dirty="0" smtClean="0"/>
              <a:t>powinny zostać wybrane </a:t>
            </a:r>
            <a:r>
              <a:rPr lang="pl-PL" b="1" dirty="0" smtClean="0"/>
              <a:t>wszystkie wskaźniki horyzontalne</a:t>
            </a:r>
            <a:r>
              <a:rPr lang="pl-PL" dirty="0" smtClean="0"/>
              <a:t>, ze wskazaniem źródła danych do pomiaru wskaźników oraz sposobu pomiaru.</a:t>
            </a:r>
          </a:p>
          <a:p>
            <a:pPr algn="just"/>
            <a:endParaRPr lang="pl-PL" dirty="0">
              <a:solidFill>
                <a:schemeClr val="tx1"/>
              </a:solidFill>
            </a:endParaRPr>
          </a:p>
          <a:p>
            <a:pPr marL="285750" indent="-285750" algn="just">
              <a:buFont typeface="Arial" panose="020B0604020202020204" pitchFamily="34" charset="0"/>
              <a:buChar char="•"/>
            </a:pPr>
            <a:r>
              <a:rPr lang="pl-PL" dirty="0">
                <a:solidFill>
                  <a:schemeClr val="tx1"/>
                </a:solidFill>
              </a:rPr>
              <a:t>Liczba obiektów dostosowanych do potrzeb osób z </a:t>
            </a:r>
            <a:r>
              <a:rPr lang="pl-PL" dirty="0" smtClean="0">
                <a:solidFill>
                  <a:schemeClr val="tx1"/>
                </a:solidFill>
              </a:rPr>
              <a:t>niepełnosprawnościami</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osób objętych szkoleniami / doradztwem w zakresie kompetencji </a:t>
            </a:r>
            <a:r>
              <a:rPr lang="pl-PL" dirty="0" smtClean="0">
                <a:solidFill>
                  <a:schemeClr val="tx1"/>
                </a:solidFill>
              </a:rPr>
              <a:t>cyfrowych</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projektów, w których sfinansowano koszty racjonalnych usprawnień dla osób z </a:t>
            </a:r>
            <a:r>
              <a:rPr lang="pl-PL" dirty="0" smtClean="0">
                <a:solidFill>
                  <a:schemeClr val="tx1"/>
                </a:solidFill>
              </a:rPr>
              <a:t>niepełnosprawnościami</a:t>
            </a:r>
          </a:p>
          <a:p>
            <a:pPr marL="285750" indent="-285750" algn="just">
              <a:buFont typeface="Arial" panose="020B0604020202020204" pitchFamily="34" charset="0"/>
              <a:buChar char="•"/>
            </a:pPr>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podmiotów wykorzystujących technologie informacyjno–komunikacyjne (TIK</a:t>
            </a:r>
            <a:r>
              <a:rPr lang="pl-PL" dirty="0" smtClean="0">
                <a:solidFill>
                  <a:schemeClr val="tx1"/>
                </a:solidFill>
              </a:rPr>
              <a:t>)</a:t>
            </a:r>
            <a:endParaRPr lang="pl-PL" dirty="0">
              <a:solidFill>
                <a:schemeClr val="tx1"/>
              </a:solidFill>
            </a:endParaRPr>
          </a:p>
          <a:p>
            <a:pPr algn="just"/>
            <a:endParaRPr lang="pl-PL" sz="1600" dirty="0" smtClean="0">
              <a:solidFill>
                <a:schemeClr val="tx1"/>
              </a:solidFill>
            </a:endParaRPr>
          </a:p>
          <a:p>
            <a:pPr algn="just"/>
            <a:r>
              <a:rPr lang="pl-PL" sz="1600" b="1" dirty="0" smtClean="0">
                <a:solidFill>
                  <a:schemeClr val="tx1"/>
                </a:solidFill>
              </a:rPr>
              <a:t> </a:t>
            </a:r>
            <a:endParaRPr lang="pl-PL" sz="1600" b="1" dirty="0">
              <a:solidFill>
                <a:schemeClr val="tx1"/>
              </a:solidFill>
            </a:endParaRPr>
          </a:p>
        </p:txBody>
      </p:sp>
    </p:spTree>
    <p:extLst>
      <p:ext uri="{BB962C8B-B14F-4D97-AF65-F5344CB8AC3E}">
        <p14:creationId xmlns:p14="http://schemas.microsoft.com/office/powerpoint/2010/main" val="167612070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11560" y="260648"/>
            <a:ext cx="784887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Poziom dofinansowania: </a:t>
            </a:r>
            <a:r>
              <a:rPr lang="pl-PL" sz="2400" dirty="0" smtClean="0">
                <a:solidFill>
                  <a:srgbClr val="000000"/>
                </a:solidFill>
              </a:rPr>
              <a:t>maksymalnie</a:t>
            </a:r>
            <a:r>
              <a:rPr lang="pl-PL" sz="2400" b="1" dirty="0" smtClean="0">
                <a:solidFill>
                  <a:srgbClr val="000000"/>
                </a:solidFill>
              </a:rPr>
              <a:t> 94%</a:t>
            </a:r>
            <a:r>
              <a:rPr lang="pl-PL" sz="2400" dirty="0" smtClean="0">
                <a:solidFill>
                  <a:srgbClr val="000000"/>
                </a:solidFill>
              </a:rPr>
              <a:t>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rPr>
              <a:t>(w tym 85% środki UE)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Wkład własny: </a:t>
            </a:r>
            <a:r>
              <a:rPr lang="pl-PL" sz="2400" dirty="0" smtClean="0">
                <a:solidFill>
                  <a:schemeClr val="tx1"/>
                </a:solidFill>
              </a:rPr>
              <a:t>minimum </a:t>
            </a:r>
            <a:r>
              <a:rPr lang="pl-PL" sz="2400" b="1" dirty="0" smtClean="0">
                <a:solidFill>
                  <a:schemeClr val="tx1"/>
                </a:solidFill>
              </a:rPr>
              <a:t>6%</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dirty="0" smtClean="0">
                <a:solidFill>
                  <a:schemeClr val="tx1"/>
                </a:solidFill>
              </a:rPr>
              <a:t>Wartość projektu:</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u="sng" dirty="0" smtClean="0">
                <a:solidFill>
                  <a:schemeClr val="tx1"/>
                </a:solidFill>
              </a:rPr>
              <a:t>Minimalna </a:t>
            </a:r>
            <a:r>
              <a:rPr lang="pl-PL" sz="2400" u="sng" dirty="0">
                <a:solidFill>
                  <a:schemeClr val="tx1"/>
                </a:solidFill>
              </a:rPr>
              <a:t>wartość </a:t>
            </a:r>
            <a:r>
              <a:rPr lang="pl-PL" sz="2400" u="sng" dirty="0" smtClean="0">
                <a:solidFill>
                  <a:schemeClr val="tx1"/>
                </a:solidFill>
              </a:rPr>
              <a:t>projektu:</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a:t>
            </a:r>
            <a:r>
              <a:rPr lang="pl-PL" sz="2400" b="1" dirty="0" smtClean="0">
                <a:solidFill>
                  <a:schemeClr val="tx1"/>
                </a:solidFill>
              </a:rPr>
              <a:t>51: </a:t>
            </a:r>
            <a:r>
              <a:rPr lang="pl-PL" sz="2400" dirty="0" smtClean="0">
                <a:solidFill>
                  <a:schemeClr val="tx1"/>
                </a:solidFill>
              </a:rPr>
              <a:t> 50 </a:t>
            </a:r>
            <a:r>
              <a:rPr lang="pl-PL" sz="2400" dirty="0">
                <a:solidFill>
                  <a:schemeClr val="tx1"/>
                </a:solidFill>
              </a:rPr>
              <a:t>000,00 </a:t>
            </a:r>
            <a:r>
              <a:rPr lang="pl-PL" sz="2400" dirty="0" smtClean="0">
                <a:solidFill>
                  <a:schemeClr val="tx1"/>
                </a:solidFill>
              </a:rPr>
              <a:t>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a:t>
            </a:r>
            <a:r>
              <a:rPr lang="pl-PL" sz="2400" b="1" dirty="0" smtClean="0">
                <a:solidFill>
                  <a:schemeClr val="tx1"/>
                </a:solidFill>
              </a:rPr>
              <a:t>52: </a:t>
            </a:r>
            <a:r>
              <a:rPr lang="pl-PL" sz="2400" dirty="0" smtClean="0">
                <a:solidFill>
                  <a:schemeClr val="tx1"/>
                </a:solidFill>
              </a:rPr>
              <a:t> </a:t>
            </a:r>
            <a:r>
              <a:rPr lang="pl-PL" sz="2400" dirty="0">
                <a:solidFill>
                  <a:schemeClr val="tx1"/>
                </a:solidFill>
              </a:rPr>
              <a:t>wartości dofinansowania (która musi być wyższa niż 439 210,00 PLN) oraz wkładu własnego </a:t>
            </a:r>
            <a:r>
              <a:rPr lang="pl-PL" sz="2400" dirty="0" smtClean="0">
                <a:solidFill>
                  <a:schemeClr val="tx1"/>
                </a:solidFill>
              </a:rPr>
              <a:t>projektodawcy</a:t>
            </a: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u="sng" dirty="0" smtClean="0">
                <a:solidFill>
                  <a:schemeClr val="tx1"/>
                </a:solidFill>
              </a:rPr>
              <a:t>Maksymalna wartość projektu: </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Konkurs 51: </a:t>
            </a:r>
            <a:r>
              <a:rPr lang="pl-PL" sz="2400" dirty="0">
                <a:solidFill>
                  <a:schemeClr val="tx1"/>
                </a:solidFill>
              </a:rPr>
              <a:t>wartość dofinansowania </a:t>
            </a:r>
            <a:r>
              <a:rPr lang="pl-PL" sz="2400" dirty="0" smtClean="0">
                <a:solidFill>
                  <a:schemeClr val="tx1"/>
                </a:solidFill>
              </a:rPr>
              <a:t>(maksymalnie</a:t>
            </a:r>
            <a:r>
              <a:rPr lang="pl-PL" sz="2400" dirty="0">
                <a:solidFill>
                  <a:schemeClr val="tx1"/>
                </a:solidFill>
              </a:rPr>
              <a:t/>
            </a:r>
            <a:br>
              <a:rPr lang="pl-PL" sz="2400" dirty="0">
                <a:solidFill>
                  <a:schemeClr val="tx1"/>
                </a:solidFill>
              </a:rPr>
            </a:br>
            <a:r>
              <a:rPr lang="pl-PL" sz="2400" dirty="0" smtClean="0">
                <a:solidFill>
                  <a:schemeClr val="tx1"/>
                </a:solidFill>
              </a:rPr>
              <a:t> 439 210,00 zł</a:t>
            </a:r>
            <a:r>
              <a:rPr lang="pl-PL" sz="2400" dirty="0">
                <a:solidFill>
                  <a:schemeClr val="tx1"/>
                </a:solidFill>
              </a:rPr>
              <a:t>) oraz wkład własny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Konkurs 52: </a:t>
            </a:r>
            <a:r>
              <a:rPr lang="pl-PL" sz="2400" dirty="0">
                <a:solidFill>
                  <a:schemeClr val="tx1"/>
                </a:solidFill>
              </a:rPr>
              <a:t>nie określono (wynika z alokacji przeznaczonej na konkurs)</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40269365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48680"/>
            <a:ext cx="8208912" cy="49685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Uproszczone metody rozliczania wydatków </a:t>
            </a:r>
            <a:r>
              <a:rPr lang="pl-PL" sz="1600" b="1" dirty="0">
                <a:solidFill>
                  <a:srgbClr val="FF0000"/>
                </a:solidFill>
              </a:rPr>
              <a:t/>
            </a:r>
            <a:br>
              <a:rPr lang="pl-PL" sz="1600" b="1" dirty="0">
                <a:solidFill>
                  <a:srgbClr val="FF0000"/>
                </a:solidFill>
              </a:rPr>
            </a:br>
            <a:endParaRPr lang="pl-PL" dirty="0">
              <a:solidFill>
                <a:srgbClr val="FF0000"/>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rgbClr val="FF0000"/>
              </a:solidFill>
            </a:endParaRPr>
          </a:p>
          <a:p>
            <a:pPr algn="just"/>
            <a:r>
              <a:rPr lang="pl-PL" dirty="0">
                <a:solidFill>
                  <a:schemeClr val="tx1"/>
                </a:solidFill>
              </a:rPr>
              <a:t>W ramach </a:t>
            </a:r>
            <a:r>
              <a:rPr lang="pl-PL" dirty="0" smtClean="0">
                <a:solidFill>
                  <a:schemeClr val="tx1"/>
                </a:solidFill>
              </a:rPr>
              <a:t>konkursów, </a:t>
            </a:r>
            <a:r>
              <a:rPr lang="pl-PL" dirty="0">
                <a:solidFill>
                  <a:schemeClr val="tx1"/>
                </a:solidFill>
              </a:rPr>
              <a:t>IOK nie dopuszcza możliwości stosowania w projektach </a:t>
            </a:r>
            <a:r>
              <a:rPr lang="pl-PL" b="1" dirty="0">
                <a:solidFill>
                  <a:schemeClr val="tx1"/>
                </a:solidFill>
              </a:rPr>
              <a:t>stawek </a:t>
            </a:r>
            <a:r>
              <a:rPr lang="pl-PL" b="1" dirty="0" smtClean="0">
                <a:solidFill>
                  <a:schemeClr val="tx1"/>
                </a:solidFill>
              </a:rPr>
              <a:t>jednostkowych.</a:t>
            </a:r>
          </a:p>
          <a:p>
            <a:pPr algn="just"/>
            <a:endParaRPr lang="pl-PL" b="1" dirty="0">
              <a:solidFill>
                <a:schemeClr val="tx1"/>
              </a:solidFill>
            </a:endParaRPr>
          </a:p>
          <a:p>
            <a:pPr algn="just"/>
            <a:r>
              <a:rPr lang="pl-PL" dirty="0" smtClean="0">
                <a:solidFill>
                  <a:schemeClr val="tx1"/>
                </a:solidFill>
              </a:rPr>
              <a:t>W przypadku </a:t>
            </a:r>
            <a:r>
              <a:rPr lang="pl-PL" dirty="0">
                <a:solidFill>
                  <a:schemeClr val="tx1"/>
                </a:solidFill>
              </a:rPr>
              <a:t>projektów, w których </a:t>
            </a:r>
            <a:r>
              <a:rPr lang="pl-PL" b="1" dirty="0">
                <a:solidFill>
                  <a:schemeClr val="tx1"/>
                </a:solidFill>
              </a:rPr>
              <a:t>wartość wkładu publicznego (środków publicznych) nie przekracza wyrażonej w PLN równowartości 100.000 EUR</a:t>
            </a:r>
            <a:r>
              <a:rPr lang="pl-PL" dirty="0">
                <a:solidFill>
                  <a:schemeClr val="tx1"/>
                </a:solidFill>
              </a:rPr>
              <a:t> (kurs EUR obowiązujący na dzień ogłoszenia konkursu wynosi </a:t>
            </a:r>
            <a:r>
              <a:rPr lang="pl-PL" b="1" dirty="0" smtClean="0">
                <a:solidFill>
                  <a:schemeClr val="tx1"/>
                </a:solidFill>
              </a:rPr>
              <a:t>4,392 </a:t>
            </a:r>
            <a:r>
              <a:rPr lang="pl-PL" b="1" dirty="0">
                <a:solidFill>
                  <a:schemeClr val="tx1"/>
                </a:solidFill>
              </a:rPr>
              <a:t>PLN</a:t>
            </a:r>
            <a:r>
              <a:rPr lang="pl-PL" dirty="0">
                <a:solidFill>
                  <a:schemeClr val="tx1"/>
                </a:solidFill>
              </a:rPr>
              <a:t>)</a:t>
            </a:r>
            <a:r>
              <a:rPr lang="pl-PL" b="1" dirty="0">
                <a:solidFill>
                  <a:schemeClr val="tx1"/>
                </a:solidFill>
              </a:rPr>
              <a:t> </a:t>
            </a:r>
            <a:r>
              <a:rPr lang="pl-PL" dirty="0">
                <a:solidFill>
                  <a:schemeClr val="tx1"/>
                </a:solidFill>
              </a:rPr>
              <a:t>należy zastosować uproszczoną metodę rozliczania wydatków </a:t>
            </a:r>
            <a:r>
              <a:rPr lang="pl-PL" b="1" dirty="0">
                <a:solidFill>
                  <a:schemeClr val="tx1"/>
                </a:solidFill>
              </a:rPr>
              <a:t>wyłącznie</a:t>
            </a:r>
            <a:r>
              <a:rPr lang="pl-PL" dirty="0">
                <a:solidFill>
                  <a:schemeClr val="tx1"/>
                </a:solidFill>
              </a:rPr>
              <a:t> </a:t>
            </a:r>
            <a:r>
              <a:rPr lang="pl-PL" b="1" dirty="0">
                <a:solidFill>
                  <a:schemeClr val="tx1"/>
                </a:solidFill>
              </a:rPr>
              <a:t>w formie kwot </a:t>
            </a:r>
            <a:r>
              <a:rPr lang="pl-PL" b="1" dirty="0" smtClean="0">
                <a:solidFill>
                  <a:schemeClr val="tx1"/>
                </a:solidFill>
              </a:rPr>
              <a:t>ryczałtowych – </a:t>
            </a:r>
            <a:r>
              <a:rPr lang="pl-PL" b="1" u="sng" dirty="0" smtClean="0">
                <a:solidFill>
                  <a:schemeClr val="tx1"/>
                </a:solidFill>
              </a:rPr>
              <a:t>dotyczy wyłącznie konkursu nr 51.</a:t>
            </a:r>
            <a:r>
              <a:rPr lang="pl-PL" b="1" dirty="0" smtClean="0">
                <a:solidFill>
                  <a:schemeClr val="tx1"/>
                </a:solidFill>
              </a:rPr>
              <a:t>	</a:t>
            </a:r>
          </a:p>
          <a:p>
            <a:pPr algn="just"/>
            <a:endParaRPr lang="pl-PL" sz="1600" b="1" dirty="0" smtClean="0">
              <a:solidFill>
                <a:schemeClr val="tx1"/>
              </a:solidFill>
            </a:endParaRPr>
          </a:p>
          <a:p>
            <a:pPr algn="just"/>
            <a:endParaRPr lang="pl-PL" dirty="0" smtClean="0">
              <a:solidFill>
                <a:schemeClr val="tx1"/>
              </a:solidFill>
            </a:endParaRPr>
          </a:p>
          <a:p>
            <a:pPr algn="just"/>
            <a:r>
              <a:rPr lang="pl-PL" dirty="0" smtClean="0">
                <a:solidFill>
                  <a:schemeClr val="tx1"/>
                </a:solidFill>
              </a:rPr>
              <a:t>Koszty pośrednie rozliczane są w ramach projektów z wykorzystaniem </a:t>
            </a:r>
            <a:r>
              <a:rPr lang="pl-PL" b="1" dirty="0" smtClean="0">
                <a:solidFill>
                  <a:schemeClr val="tx1"/>
                </a:solidFill>
              </a:rPr>
              <a:t>stawek ryczałtowych </a:t>
            </a:r>
            <a:r>
              <a:rPr lang="pl-PL" dirty="0" smtClean="0">
                <a:solidFill>
                  <a:schemeClr val="tx1"/>
                </a:solidFill>
              </a:rPr>
              <a:t>uzależnionych od wysokości kosztów bezpośrednich projektu (od 10 do 25% kosztów bezpośrednich projektu).</a:t>
            </a:r>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2385473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260648"/>
            <a:ext cx="820891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Cross-</a:t>
            </a:r>
            <a:r>
              <a:rPr lang="pl-PL" sz="2400" b="1" dirty="0" err="1" smtClean="0">
                <a:solidFill>
                  <a:schemeClr val="tx1"/>
                </a:solidFill>
              </a:rPr>
              <a:t>financing</a:t>
            </a:r>
            <a:r>
              <a:rPr lang="pl-PL" sz="2400" b="1" dirty="0" smtClean="0">
                <a:solidFill>
                  <a:schemeClr val="tx1"/>
                </a:solidFill>
              </a:rPr>
              <a:t> i środki trwałe </a:t>
            </a:r>
            <a:endParaRPr lang="pl-PL" sz="2400" b="1" dirty="0">
              <a:solidFill>
                <a:schemeClr val="tx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chemeClr val="tx1"/>
                </a:solidFill>
              </a:rPr>
              <a:t>C</a:t>
            </a:r>
            <a:r>
              <a:rPr lang="x-none" b="1" dirty="0">
                <a:solidFill>
                  <a:schemeClr val="tx1"/>
                </a:solidFill>
              </a:rPr>
              <a:t>ross-financing</a:t>
            </a:r>
            <a:r>
              <a:rPr lang="x-none" dirty="0">
                <a:solidFill>
                  <a:schemeClr val="tx1"/>
                </a:solidFill>
              </a:rPr>
              <a:t> </a:t>
            </a:r>
            <a:r>
              <a:rPr lang="pl-PL" dirty="0">
                <a:solidFill>
                  <a:schemeClr val="tx1"/>
                </a:solidFill>
              </a:rPr>
              <a:t>w ramach projektu </a:t>
            </a:r>
            <a:r>
              <a:rPr lang="x-none" dirty="0">
                <a:solidFill>
                  <a:schemeClr val="tx1"/>
                </a:solidFill>
              </a:rPr>
              <a:t>może dotyczyć wyłącznie: </a:t>
            </a:r>
            <a:endParaRPr lang="pl-PL" dirty="0" smtClean="0">
              <a:solidFill>
                <a:schemeClr val="tx1"/>
              </a:solidFill>
            </a:endParaRPr>
          </a:p>
          <a:p>
            <a:pPr algn="just"/>
            <a:r>
              <a:rPr lang="pl-PL" sz="1700" b="1" dirty="0" smtClean="0">
                <a:solidFill>
                  <a:schemeClr val="tx1"/>
                </a:solidFill>
              </a:rPr>
              <a:t>- </a:t>
            </a:r>
            <a:r>
              <a:rPr lang="x-none" sz="1700" b="1" dirty="0">
                <a:solidFill>
                  <a:schemeClr val="tx1"/>
                </a:solidFill>
              </a:rPr>
              <a:t>zakupu nieruchomości</a:t>
            </a:r>
            <a:r>
              <a:rPr lang="x-none" sz="1700" dirty="0">
                <a:solidFill>
                  <a:schemeClr val="tx1"/>
                </a:solidFill>
              </a:rPr>
              <a:t>,</a:t>
            </a:r>
            <a:endParaRPr lang="pl-PL" sz="1700" dirty="0">
              <a:solidFill>
                <a:schemeClr val="tx1"/>
              </a:solidFill>
            </a:endParaRPr>
          </a:p>
          <a:p>
            <a:pPr algn="just"/>
            <a:r>
              <a:rPr lang="pl-PL" sz="1700" b="1" dirty="0">
                <a:solidFill>
                  <a:schemeClr val="tx1"/>
                </a:solidFill>
              </a:rPr>
              <a:t>- </a:t>
            </a:r>
            <a:r>
              <a:rPr lang="x-none" sz="1700" b="1" dirty="0">
                <a:solidFill>
                  <a:schemeClr val="tx1"/>
                </a:solidFill>
              </a:rPr>
              <a:t>zakupu </a:t>
            </a:r>
            <a:r>
              <a:rPr lang="x-none" sz="1700" b="1" dirty="0" smtClean="0">
                <a:solidFill>
                  <a:schemeClr val="tx1"/>
                </a:solidFill>
              </a:rPr>
              <a:t>infrastruktury</a:t>
            </a:r>
            <a:r>
              <a:rPr lang="pl-PL" sz="1700" b="1" dirty="0" smtClean="0">
                <a:solidFill>
                  <a:schemeClr val="tx1"/>
                </a:solidFill>
              </a:rPr>
              <a:t> </a:t>
            </a:r>
            <a:r>
              <a:rPr lang="pl-PL" sz="1700" dirty="0" smtClean="0">
                <a:solidFill>
                  <a:schemeClr val="tx1"/>
                </a:solidFill>
              </a:rPr>
              <a:t>(</a:t>
            </a:r>
            <a:r>
              <a:rPr lang="x-none" sz="1700" dirty="0" smtClean="0">
                <a:solidFill>
                  <a:schemeClr val="tx1"/>
                </a:solidFill>
              </a:rPr>
              <a:t>elementy </a:t>
            </a:r>
            <a:r>
              <a:rPr lang="x-none" sz="1700" dirty="0">
                <a:solidFill>
                  <a:schemeClr val="tx1"/>
                </a:solidFill>
              </a:rPr>
              <a:t>nieprzenośne, na stałe przytwierdzone </a:t>
            </a:r>
            <a:r>
              <a:rPr lang="x-none" sz="1700" dirty="0" smtClean="0">
                <a:solidFill>
                  <a:schemeClr val="tx1"/>
                </a:solidFill>
              </a:rPr>
              <a:t>do</a:t>
            </a:r>
            <a:r>
              <a:rPr lang="pl-PL" sz="1700" dirty="0" smtClean="0">
                <a:solidFill>
                  <a:schemeClr val="tx1"/>
                </a:solidFill>
              </a:rPr>
              <a:t> </a:t>
            </a:r>
            <a:r>
              <a:rPr lang="x-none" sz="1700" dirty="0" smtClean="0">
                <a:solidFill>
                  <a:schemeClr val="tx1"/>
                </a:solidFill>
              </a:rPr>
              <a:t>nieruchomości</a:t>
            </a:r>
            <a:r>
              <a:rPr lang="x-none" sz="1700" dirty="0">
                <a:solidFill>
                  <a:schemeClr val="tx1"/>
                </a:solidFill>
              </a:rPr>
              <a:t>, np. wykonanie podjazdu do budynku, zainstalowanie windy </a:t>
            </a:r>
            <a:r>
              <a:rPr lang="pl-PL" sz="1700" dirty="0" smtClean="0">
                <a:solidFill>
                  <a:schemeClr val="tx1"/>
                </a:solidFill>
              </a:rPr>
              <a:t/>
            </a:r>
            <a:br>
              <a:rPr lang="pl-PL" sz="1700" dirty="0" smtClean="0">
                <a:solidFill>
                  <a:schemeClr val="tx1"/>
                </a:solidFill>
              </a:rPr>
            </a:br>
            <a:r>
              <a:rPr lang="x-none" sz="1700" dirty="0" smtClean="0">
                <a:solidFill>
                  <a:schemeClr val="tx1"/>
                </a:solidFill>
              </a:rPr>
              <a:t>w budynku</a:t>
            </a:r>
            <a:r>
              <a:rPr lang="pl-PL" sz="1700" dirty="0" smtClean="0">
                <a:solidFill>
                  <a:schemeClr val="tx1"/>
                </a:solidFill>
              </a:rPr>
              <a:t>)</a:t>
            </a:r>
            <a:r>
              <a:rPr lang="x-none" sz="1700" dirty="0" smtClean="0">
                <a:solidFill>
                  <a:schemeClr val="tx1"/>
                </a:solidFill>
              </a:rPr>
              <a:t>,</a:t>
            </a:r>
            <a:endParaRPr lang="pl-PL" sz="1700" dirty="0">
              <a:solidFill>
                <a:schemeClr val="tx1"/>
              </a:solidFill>
            </a:endParaRPr>
          </a:p>
          <a:p>
            <a:pPr algn="just">
              <a:spcAft>
                <a:spcPts val="1200"/>
              </a:spcAft>
            </a:pPr>
            <a:r>
              <a:rPr lang="pl-PL" sz="1700" b="1" dirty="0">
                <a:solidFill>
                  <a:schemeClr val="tx1"/>
                </a:solidFill>
              </a:rPr>
              <a:t>- </a:t>
            </a:r>
            <a:r>
              <a:rPr lang="x-none" sz="1700" b="1" dirty="0">
                <a:solidFill>
                  <a:schemeClr val="tx1"/>
                </a:solidFill>
              </a:rPr>
              <a:t>dostosowania lub </a:t>
            </a:r>
            <a:r>
              <a:rPr lang="x-none" sz="1700" b="1" dirty="0" smtClean="0">
                <a:solidFill>
                  <a:schemeClr val="tx1"/>
                </a:solidFill>
              </a:rPr>
              <a:t>adaptacji</a:t>
            </a:r>
            <a:r>
              <a:rPr lang="pl-PL" sz="1700" b="1" dirty="0" smtClean="0">
                <a:solidFill>
                  <a:schemeClr val="tx1"/>
                </a:solidFill>
              </a:rPr>
              <a:t> budynków, pomieszczeń</a:t>
            </a:r>
            <a:r>
              <a:rPr lang="x-none" sz="1700" dirty="0" smtClean="0">
                <a:solidFill>
                  <a:schemeClr val="tx1"/>
                </a:solidFill>
              </a:rPr>
              <a:t> </a:t>
            </a:r>
            <a:r>
              <a:rPr lang="x-none" sz="1700" dirty="0">
                <a:solidFill>
                  <a:schemeClr val="tx1"/>
                </a:solidFill>
              </a:rPr>
              <a:t>(</a:t>
            </a:r>
            <a:r>
              <a:rPr lang="x-none" sz="1700" dirty="0" smtClean="0">
                <a:solidFill>
                  <a:schemeClr val="tx1"/>
                </a:solidFill>
              </a:rPr>
              <a:t>prace</a:t>
            </a:r>
            <a:r>
              <a:rPr lang="pl-PL" sz="1700" dirty="0" smtClean="0">
                <a:solidFill>
                  <a:schemeClr val="tx1"/>
                </a:solidFill>
              </a:rPr>
              <a:t> r</a:t>
            </a:r>
            <a:r>
              <a:rPr lang="x-none" sz="1700" dirty="0" smtClean="0">
                <a:solidFill>
                  <a:schemeClr val="tx1"/>
                </a:solidFill>
              </a:rPr>
              <a:t>emontowo-wykończeniowe)</a:t>
            </a:r>
            <a:r>
              <a:rPr lang="pl-PL" sz="1700" dirty="0" smtClean="0">
                <a:solidFill>
                  <a:schemeClr val="tx1"/>
                </a:solidFill>
              </a:rPr>
              <a:t>, w tym wydatków niezbędnych do przeprowadzenia tych prac i wchodzących w ich zakres.</a:t>
            </a: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x-none" b="1" dirty="0" smtClean="0">
                <a:solidFill>
                  <a:schemeClr val="tx1"/>
                </a:solidFill>
              </a:rPr>
              <a:t>Zakup </a:t>
            </a:r>
            <a:r>
              <a:rPr lang="x-none" b="1" dirty="0">
                <a:solidFill>
                  <a:schemeClr val="tx1"/>
                </a:solidFill>
              </a:rPr>
              <a:t>środków trwałych</a:t>
            </a:r>
            <a:r>
              <a:rPr lang="x-none" dirty="0">
                <a:solidFill>
                  <a:schemeClr val="tx1"/>
                </a:solidFill>
              </a:rPr>
              <a:t>, za wyjątkiem zakupu nieruchomości, infrastruktury i</a:t>
            </a:r>
            <a:r>
              <a:rPr lang="pl-PL" dirty="0">
                <a:solidFill>
                  <a:schemeClr val="tx1"/>
                </a:solidFill>
              </a:rPr>
              <a:t> </a:t>
            </a:r>
            <a:r>
              <a:rPr lang="x-none" dirty="0">
                <a:solidFill>
                  <a:schemeClr val="tx1"/>
                </a:solidFill>
              </a:rPr>
              <a:t>środków trwałych przeznaczonych na dostosowanie lub adaptację budynków i</a:t>
            </a:r>
            <a:r>
              <a:rPr lang="pl-PL" dirty="0">
                <a:solidFill>
                  <a:schemeClr val="tx1"/>
                </a:solidFill>
              </a:rPr>
              <a:t> </a:t>
            </a:r>
            <a:r>
              <a:rPr lang="x-none" dirty="0">
                <a:solidFill>
                  <a:schemeClr val="tx1"/>
                </a:solidFill>
              </a:rPr>
              <a:t>pomieszczeń, </a:t>
            </a:r>
            <a:r>
              <a:rPr lang="x-none" b="1" dirty="0">
                <a:solidFill>
                  <a:schemeClr val="tx1"/>
                </a:solidFill>
              </a:rPr>
              <a:t>nie stanowi wydatku w ramach </a:t>
            </a:r>
            <a:r>
              <a:rPr lang="x-none" b="1" dirty="0" smtClean="0">
                <a:solidFill>
                  <a:schemeClr val="tx1"/>
                </a:solidFill>
              </a:rPr>
              <a:t>cross-financingu</a:t>
            </a:r>
            <a:r>
              <a:rPr lang="pl-PL" b="1" dirty="0" smtClean="0">
                <a:solidFill>
                  <a:schemeClr val="tx1"/>
                </a:solidFill>
              </a:rPr>
              <a:t>. </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700" dirty="0" smtClean="0">
                <a:solidFill>
                  <a:schemeClr val="tx1"/>
                </a:solidFill>
              </a:rPr>
              <a:t>Zgodnie z Wytycznymi środki trwałe to  wydatki o wartości </a:t>
            </a:r>
            <a:r>
              <a:rPr lang="pl-PL" sz="1700" dirty="0">
                <a:solidFill>
                  <a:schemeClr val="tx1"/>
                </a:solidFill>
              </a:rPr>
              <a:t>jednostkowej równej </a:t>
            </a:r>
            <a:r>
              <a:rPr lang="pl-PL" sz="1700" dirty="0" smtClean="0">
                <a:solidFill>
                  <a:schemeClr val="tx1"/>
                </a:solidFill>
              </a:rPr>
              <a:t>i wyższej </a:t>
            </a:r>
            <a:r>
              <a:rPr lang="pl-PL" sz="1700" dirty="0">
                <a:solidFill>
                  <a:schemeClr val="tx1"/>
                </a:solidFill>
              </a:rPr>
              <a:t>niż </a:t>
            </a:r>
            <a:r>
              <a:rPr lang="pl-PL" sz="1700" b="1" dirty="0" smtClean="0">
                <a:solidFill>
                  <a:schemeClr val="tx1"/>
                </a:solidFill>
              </a:rPr>
              <a:t>10 000 </a:t>
            </a:r>
            <a:r>
              <a:rPr lang="pl-PL" sz="1700" b="1" dirty="0">
                <a:solidFill>
                  <a:schemeClr val="tx1"/>
                </a:solidFill>
              </a:rPr>
              <a:t>PLN</a:t>
            </a:r>
            <a:r>
              <a:rPr lang="pl-PL" sz="1700" dirty="0">
                <a:solidFill>
                  <a:schemeClr val="tx1"/>
                </a:solidFill>
              </a:rPr>
              <a:t> </a:t>
            </a:r>
            <a:r>
              <a:rPr lang="pl-PL" sz="1700" dirty="0" smtClean="0">
                <a:solidFill>
                  <a:schemeClr val="tx1"/>
                </a:solidFill>
              </a:rPr>
              <a:t>netto.</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Wartość </a:t>
            </a:r>
            <a:r>
              <a:rPr lang="pl-PL" dirty="0">
                <a:solidFill>
                  <a:schemeClr val="tx1"/>
                </a:solidFill>
              </a:rPr>
              <a:t>wydatków poniesionych na zakup środków trwałych nie może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projektu</a:t>
            </a:r>
            <a:r>
              <a:rPr lang="pl-PL" dirty="0">
                <a:solidFill>
                  <a:schemeClr val="tx1"/>
                </a:solidFill>
              </a:rPr>
              <a:t> (w tym cross-</a:t>
            </a:r>
            <a:r>
              <a:rPr lang="pl-PL" dirty="0" err="1">
                <a:solidFill>
                  <a:schemeClr val="tx1"/>
                </a:solidFill>
              </a:rPr>
              <a:t>financingu</a:t>
            </a:r>
            <a:r>
              <a:rPr lang="pl-PL" dirty="0" smtClean="0">
                <a:solidFill>
                  <a:schemeClr val="tx1"/>
                </a:solidFill>
              </a:rPr>
              <a:t>).</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Wydatki </a:t>
            </a:r>
            <a:r>
              <a:rPr lang="pl-PL" dirty="0">
                <a:solidFill>
                  <a:schemeClr val="tx1"/>
                </a:solidFill>
              </a:rPr>
              <a:t>w ramach cross‐</a:t>
            </a:r>
            <a:r>
              <a:rPr lang="pl-PL" dirty="0" err="1">
                <a:solidFill>
                  <a:schemeClr val="tx1"/>
                </a:solidFill>
              </a:rPr>
              <a:t>financingu</a:t>
            </a:r>
            <a:r>
              <a:rPr lang="pl-PL" dirty="0">
                <a:solidFill>
                  <a:schemeClr val="tx1"/>
                </a:solidFill>
              </a:rPr>
              <a:t> nie mogą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współfinansowania unijnego (EFS</a:t>
            </a:r>
            <a:r>
              <a:rPr lang="pl-PL" b="1" u="sng" dirty="0" smtClean="0">
                <a:solidFill>
                  <a:schemeClr val="tx1"/>
                </a:solidFill>
              </a:rPr>
              <a:t>).</a:t>
            </a:r>
            <a:endParaRPr lang="pl-PL"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30531876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68863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t>Informacja dotycząca komplementarności.</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t>Zgodnie ze specyficznym kryterium dostępu, przedmiotem w przedmiotowym konkursie oceny jest, czy projekt jest komplementarny do inwestycji infrastrukturalnej realizowanej w ramach projektu/przedsięwzięcia rewitalizacyjnego finansowanego ze środków EFRR </a:t>
            </a:r>
            <a:br>
              <a:rPr lang="pl-PL" sz="2400" dirty="0" smtClean="0"/>
            </a:br>
            <a:r>
              <a:rPr lang="pl-PL" sz="2400" dirty="0" smtClean="0"/>
              <a:t>w ramach Osi VI Regionalnego Programu Operacyjnego Województwa Podkarpackiego na lata 2014-2020.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 </a:t>
            </a:r>
            <a:endParaRPr lang="pl-PL" sz="2400" b="1" dirty="0">
              <a:solidFill>
                <a:schemeClr val="tx1"/>
              </a:solidFill>
            </a:endParaRPr>
          </a:p>
          <a:p>
            <a:endParaRPr lang="pl-PL" dirty="0">
              <a:solidFill>
                <a:schemeClr val="tx1"/>
              </a:solidFill>
            </a:endParaRPr>
          </a:p>
        </p:txBody>
      </p:sp>
    </p:spTree>
    <p:extLst>
      <p:ext uri="{BB962C8B-B14F-4D97-AF65-F5344CB8AC3E}">
        <p14:creationId xmlns:p14="http://schemas.microsoft.com/office/powerpoint/2010/main" val="361999128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7388" y="476672"/>
            <a:ext cx="8208912" cy="532859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algn="just"/>
            <a:r>
              <a:rPr lang="pl-PL" sz="2000" dirty="0" smtClean="0"/>
              <a:t>Wnioskodawca przedstawia we wniosku o dofinansowanie uzasadnienie spełnienia kryterium w sposób jednoznaczny, odnosząc się do konkretnych produktów/rezultatów/efektów projektów rewitalizacyjnych finansowanych ze środków EFRR w ramach Osi VI RPO WP 2014-2020. </a:t>
            </a:r>
          </a:p>
          <a:p>
            <a:pPr algn="just"/>
            <a:r>
              <a:rPr lang="pl-PL" sz="2000" dirty="0" smtClean="0"/>
              <a:t>Nie wystarczy samo stwierdzenie, że oceniany projekt finansowany ze środków EFS jest komplementarny ze wskazanym we wniosku projektem rewitalizacyjnym finansowanym ze środków EFRR. Spełnianie kryterium należy uzasadnić wprost, przedstawiając we wniosku informację w jaki sposób produkty/rezultaty/efekty przedsięwzięć infrastrukturalnych realizowanych w ramach projektów rewitalizacyjnych będą wykorzystywane we wdrażaniu projektu finansowanego ze środków EFS i są one niezbędne do jego prawidłowej realizacji.</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 </a:t>
            </a:r>
            <a:endParaRPr lang="pl-PL" sz="2400" b="1" dirty="0">
              <a:solidFill>
                <a:schemeClr val="tx1"/>
              </a:solidFill>
            </a:endParaRPr>
          </a:p>
          <a:p>
            <a:endParaRPr lang="pl-PL" dirty="0">
              <a:solidFill>
                <a:schemeClr val="tx1"/>
              </a:solidFill>
            </a:endParaRPr>
          </a:p>
        </p:txBody>
      </p:sp>
    </p:spTree>
    <p:extLst>
      <p:ext uri="{BB962C8B-B14F-4D97-AF65-F5344CB8AC3E}">
        <p14:creationId xmlns:p14="http://schemas.microsoft.com/office/powerpoint/2010/main" val="109161822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err="1" smtClean="0"/>
              <a:t>Deinstytucjonalizacja</a:t>
            </a:r>
            <a:r>
              <a:rPr lang="pl-PL" sz="1600" b="1" dirty="0" smtClean="0"/>
              <a:t> usług</a:t>
            </a:r>
            <a:r>
              <a:rPr lang="pl-PL" sz="1600" b="1" dirty="0" smtClean="0">
                <a:solidFill>
                  <a:schemeClr val="tx1"/>
                </a:solidFill>
              </a:rPr>
              <a:t> </a:t>
            </a:r>
            <a:r>
              <a:rPr lang="pl-PL" sz="1600" dirty="0" smtClean="0"/>
              <a:t>Proces przejścia od usług świadczonych w formach instytucjonalnych do usług świadczonych w społeczności lokalnej, realizowany zgodnie z „Ogólnoeuropejskimi wytycznymi dotyczącymi przejścia od opieki instytucjonalnej do opieki świadczonej na poziomie lokalnych społeczności” i wymagający z jednej strony rozwoju usług świadczonych w lokalnej społeczności z drugiej – stopniowego ograniczania usług w ramach opieki instytucjonalnej. Integralnym elementem </a:t>
            </a:r>
            <a:r>
              <a:rPr lang="pl-PL" sz="1600" dirty="0" err="1" smtClean="0"/>
              <a:t>deinstytucjonalizacji</a:t>
            </a:r>
            <a:r>
              <a:rPr lang="pl-PL" sz="1600" dirty="0" smtClean="0"/>
              <a:t> usług jest prewencja, mająca zapobiegać umieszczaniu osób w opiece instytucjonalnej, a w przypadku dzieci - rozdzieleniu dziecka z rodziną i umieszczeniu w pieczy zastępczej.</a:t>
            </a:r>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smtClean="0"/>
              <a:t>W ramach projektów możliwe są działania prowadzące do odejścia od opieki instytucjonalnej, tj. od opieki świadczonej w placówkach opiekuńczo-wychowawczych powyżej 14 osób do usług świadczonych w społeczności lokalnej, poprzez tworzenie rodzinnych form pieczy zastępczej oraz placówek opiekuńczo-wychowawczych typu rodzinnego do 8 dzieci i placówek opiekuńczo-wychowawczych typu socjalizacyjnego, interwencyjnego lub specjalistyczno-interwencyjnego do 14 osób. Limit 14 osób nie obowiązuje w przypadku, gdy przepisy prawa krajowego wskazują mniejszą maksymalną liczbę osób w placówce. Nie ma możliwości tworzenia nowych miejsc w ramach opieki instytucjonalnej, tj. w placówkach opiekuńczo-wychowawczych powyżej 14 osób.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solidFill>
                <a:schemeClr val="tx1"/>
              </a:solidFill>
            </a:endParaRPr>
          </a:p>
          <a:p>
            <a:endParaRPr lang="pl-PL" dirty="0">
              <a:solidFill>
                <a:schemeClr val="tx1"/>
              </a:solidFill>
              <a:latin typeface="+mj-lt"/>
            </a:endParaRPr>
          </a:p>
        </p:txBody>
      </p:sp>
    </p:spTree>
    <p:extLst>
      <p:ext uri="{BB962C8B-B14F-4D97-AF65-F5344CB8AC3E}">
        <p14:creationId xmlns:p14="http://schemas.microsoft.com/office/powerpoint/2010/main" val="303829357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lvl="0" algn="just" fontAlgn="auto"/>
            <a:r>
              <a:rPr lang="pl-PL" sz="2000" dirty="0"/>
              <a:t>Zakres usług wsparcia rodziny i systemu pieczy zastępczej, w tym działań na rzecz usamodzielnienia osób opuszczających pieczę zastępczą, oraz podmioty uprawnione do realizacji tych usług określa ustawa z dnia 9 czerwca 2011 r. o wspieraniu rodziny i systemie pieczy zastępczej.</a:t>
            </a:r>
          </a:p>
          <a:p>
            <a:pPr lvl="0" algn="just" fontAlgn="auto"/>
            <a:endParaRPr lang="pl-PL" sz="2000" dirty="0" smtClean="0"/>
          </a:p>
          <a:p>
            <a:pPr lvl="0" algn="just" fontAlgn="auto"/>
            <a:r>
              <a:rPr lang="pl-PL" sz="2000" dirty="0" smtClean="0"/>
              <a:t>Z </a:t>
            </a:r>
            <a:r>
              <a:rPr lang="pl-PL" sz="2000" dirty="0"/>
              <a:t>EFS nie są finansowane świadczenia wypłacane na podstawie tej ustawy. Świadczenia te mogą stanowić wkład własny do projektu.</a:t>
            </a:r>
          </a:p>
          <a:p>
            <a:pPr algn="just"/>
            <a:endParaRPr lang="pl-PL" sz="2000" dirty="0" smtClean="0"/>
          </a:p>
          <a:p>
            <a:pPr algn="just"/>
            <a:r>
              <a:rPr lang="pl-PL" sz="2000" dirty="0" smtClean="0"/>
              <a:t>Usługi </a:t>
            </a:r>
            <a:r>
              <a:rPr lang="pl-PL" sz="2000" dirty="0"/>
              <a:t>wsparcia rodziny są świadczone na rzecz rodzin zagrożonych ubóstwem lub wykluczeniem społecznym, przeżywających trudności w pełnieniu funkcji opiekuńczo-wychowawczych oraz rodzin zastępczych i osób prowadzących rodzinne domy dziecka, wymagających wsparcia w pełnieniu swoich funkcji.</a:t>
            </a:r>
            <a:endParaRPr lang="pl-PL" sz="2000"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solidFill>
                <a:schemeClr val="tx1"/>
              </a:solidFill>
            </a:endParaRPr>
          </a:p>
          <a:p>
            <a:endParaRPr lang="pl-PL" dirty="0">
              <a:solidFill>
                <a:schemeClr val="tx1"/>
              </a:solidFill>
              <a:latin typeface="+mj-lt"/>
            </a:endParaRPr>
          </a:p>
        </p:txBody>
      </p:sp>
    </p:spTree>
    <p:extLst>
      <p:ext uri="{BB962C8B-B14F-4D97-AF65-F5344CB8AC3E}">
        <p14:creationId xmlns:p14="http://schemas.microsoft.com/office/powerpoint/2010/main" val="186716084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48245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lvl="0" fontAlgn="auto"/>
            <a:r>
              <a:rPr lang="pl-PL" sz="2000" dirty="0"/>
              <a:t>Usługi wsparcia rodziny w postaci pomocy w opiece i wychowaniu dzieci w formie placówek wsparcia dziennego polegają na tworzeniu nowych miejsc opieki i wychowania w ramach nowo tworzonych placówek wsparcia dziennego lub na wsparciu istniejących placówek.</a:t>
            </a:r>
          </a:p>
          <a:p>
            <a:pPr lvl="0" fontAlgn="auto"/>
            <a:endParaRPr lang="pl-PL" sz="2000" dirty="0" smtClean="0"/>
          </a:p>
          <a:p>
            <a:pPr lvl="0" fontAlgn="auto"/>
            <a:r>
              <a:rPr lang="pl-PL" sz="2000" dirty="0" smtClean="0"/>
              <a:t>Wsparcie </a:t>
            </a:r>
            <a:r>
              <a:rPr lang="pl-PL" sz="2000" dirty="0"/>
              <a:t>istniejących placówek wsparcia dziennego jest możliwe wyłącznie pod warunkiem:</a:t>
            </a:r>
          </a:p>
          <a:p>
            <a:pPr marL="285750" lvl="0" indent="-285750" fontAlgn="auto">
              <a:buFont typeface="Arial" panose="020B0604020202020204" pitchFamily="34" charset="0"/>
              <a:buChar char="•"/>
            </a:pPr>
            <a:r>
              <a:rPr lang="pl-PL" sz="2000" dirty="0"/>
              <a:t>zwiększenia liczby miejsc w tych placówkach lub </a:t>
            </a:r>
          </a:p>
          <a:p>
            <a:pPr marL="285750" indent="-285750">
              <a:buFont typeface="Arial" panose="020B0604020202020204" pitchFamily="34" charset="0"/>
              <a:buChar char="•"/>
            </a:pPr>
            <a:r>
              <a:rPr lang="pl-PL" sz="2000" dirty="0"/>
              <a:t>rozszerzenia oferty wsparcia.</a:t>
            </a:r>
            <a:endParaRPr lang="pl-PL" sz="2000" dirty="0" smtClean="0"/>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solidFill>
                <a:schemeClr val="tx1"/>
              </a:solidFill>
            </a:endParaRPr>
          </a:p>
          <a:p>
            <a:endParaRPr lang="pl-PL" dirty="0">
              <a:solidFill>
                <a:schemeClr val="tx1"/>
              </a:solidFill>
              <a:latin typeface="+mj-lt"/>
            </a:endParaRPr>
          </a:p>
        </p:txBody>
      </p:sp>
    </p:spTree>
    <p:extLst>
      <p:ext uri="{BB962C8B-B14F-4D97-AF65-F5344CB8AC3E}">
        <p14:creationId xmlns:p14="http://schemas.microsoft.com/office/powerpoint/2010/main" val="34928948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48245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chemeClr val="tx1"/>
              </a:solidFill>
            </a:endParaRPr>
          </a:p>
          <a:p>
            <a:pPr lvl="0" algn="just" fontAlgn="auto"/>
            <a:r>
              <a:rPr lang="pl-PL" sz="2000" dirty="0"/>
              <a:t>W ramach projektów możliwa jest realizacja działań na rzecz biologicznej rodziny dziecka przebywającego w pieczy zastępczej oraz intensyfikowanie współpracy ze społecznością lokalną, w celu umożliwienia powrotu dziecka do rodziny biologicznej. W tym celu preferowane są kompleksowe projekty łączące wsparcie rodziny i wsparcie pieczy zastępczej, zakładające partnerstwo lub współpracę OPS i PCPR lub innych jednostek organizacyjnych wspierania rodziny i systemu pieczy zastępczej lub innych służb działających na rzecz dziecka i rodziny</a:t>
            </a:r>
            <a:r>
              <a:rPr lang="pl-PL" sz="2000" dirty="0" smtClean="0"/>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solidFill>
                <a:schemeClr val="tx1"/>
              </a:solidFill>
            </a:endParaRPr>
          </a:p>
          <a:p>
            <a:endParaRPr lang="pl-PL" dirty="0">
              <a:solidFill>
                <a:schemeClr val="tx1"/>
              </a:solidFill>
              <a:latin typeface="+mj-lt"/>
            </a:endParaRPr>
          </a:p>
        </p:txBody>
      </p:sp>
    </p:spTree>
    <p:extLst>
      <p:ext uri="{BB962C8B-B14F-4D97-AF65-F5344CB8AC3E}">
        <p14:creationId xmlns:p14="http://schemas.microsoft.com/office/powerpoint/2010/main" val="193106607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52243" y="476672"/>
            <a:ext cx="8280920"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800" b="1" dirty="0" smtClean="0">
              <a:solidFill>
                <a:schemeClr val="tx1"/>
              </a:solidFill>
            </a:endParaRPr>
          </a:p>
          <a:p>
            <a:pPr algn="ctr"/>
            <a:r>
              <a:rPr lang="pl-PL" sz="2400" b="1" dirty="0" smtClean="0">
                <a:solidFill>
                  <a:schemeClr val="tx1"/>
                </a:solidFill>
              </a:rPr>
              <a:t>Zasada </a:t>
            </a:r>
            <a:r>
              <a:rPr lang="pl-PL" sz="2400" b="1" dirty="0">
                <a:solidFill>
                  <a:schemeClr val="tx1"/>
                </a:solidFill>
              </a:rPr>
              <a:t>równości szans i niedyskryminacji </a:t>
            </a:r>
            <a:endParaRPr lang="pl-PL" sz="2400" b="1" dirty="0" smtClean="0">
              <a:solidFill>
                <a:schemeClr val="tx1"/>
              </a:solidFill>
            </a:endParaRPr>
          </a:p>
          <a:p>
            <a:pPr algn="ctr"/>
            <a:endParaRPr lang="pl-PL" sz="2000" b="1" dirty="0"/>
          </a:p>
          <a:p>
            <a:pPr marL="0" lvl="1" indent="0" algn="just"/>
            <a:r>
              <a:rPr lang="pl-PL" i="1" dirty="0" smtClean="0">
                <a:solidFill>
                  <a:schemeClr val="tx1">
                    <a:lumMod val="95000"/>
                    <a:lumOff val="5000"/>
                  </a:schemeClr>
                </a:solidFill>
              </a:rPr>
              <a:t>Wytyczne </a:t>
            </a:r>
            <a:r>
              <a:rPr lang="pl-PL" i="1" dirty="0">
                <a:solidFill>
                  <a:schemeClr val="tx1">
                    <a:lumMod val="95000"/>
                    <a:lumOff val="5000"/>
                  </a:schemeClr>
                </a:solidFill>
              </a:rPr>
              <a:t>w zakresie realizacji zasady równości </a:t>
            </a:r>
            <a:r>
              <a:rPr lang="pl-PL" i="1" dirty="0" smtClean="0">
                <a:solidFill>
                  <a:schemeClr val="tx1">
                    <a:lumMod val="95000"/>
                    <a:lumOff val="5000"/>
                  </a:schemeClr>
                </a:solidFill>
              </a:rPr>
              <a:t>szans i </a:t>
            </a:r>
            <a:r>
              <a:rPr lang="pl-PL" i="1" dirty="0">
                <a:solidFill>
                  <a:schemeClr val="tx1">
                    <a:lumMod val="95000"/>
                    <a:lumOff val="5000"/>
                  </a:schemeClr>
                </a:solidFill>
              </a:rPr>
              <a:t>niedyskryminacji, w tym dostępności dla </a:t>
            </a:r>
            <a:r>
              <a:rPr lang="pl-PL" i="1" dirty="0" smtClean="0">
                <a:solidFill>
                  <a:schemeClr val="tx1">
                    <a:lumMod val="95000"/>
                    <a:lumOff val="5000"/>
                  </a:schemeClr>
                </a:solidFill>
              </a:rPr>
              <a:t>osób z </a:t>
            </a:r>
            <a:r>
              <a:rPr lang="pl-PL" i="1" dirty="0">
                <a:solidFill>
                  <a:schemeClr val="tx1">
                    <a:lumMod val="95000"/>
                    <a:lumOff val="5000"/>
                  </a:schemeClr>
                </a:solidFill>
              </a:rPr>
              <a:t>niepełnosprawnościami oraz zasady równości szans </a:t>
            </a:r>
            <a:r>
              <a:rPr lang="pl-PL" i="1" dirty="0" smtClean="0">
                <a:solidFill>
                  <a:schemeClr val="tx1">
                    <a:lumMod val="95000"/>
                    <a:lumOff val="5000"/>
                  </a:schemeClr>
                </a:solidFill>
              </a:rPr>
              <a:t>kobiet i </a:t>
            </a:r>
            <a:r>
              <a:rPr lang="pl-PL" i="1" dirty="0">
                <a:solidFill>
                  <a:schemeClr val="tx1">
                    <a:lumMod val="95000"/>
                    <a:lumOff val="5000"/>
                  </a:schemeClr>
                </a:solidFill>
              </a:rPr>
              <a:t>mężczyzn w ramach funduszy unijnych na lata </a:t>
            </a:r>
            <a:r>
              <a:rPr lang="pl-PL" i="1" dirty="0" smtClean="0">
                <a:solidFill>
                  <a:schemeClr val="tx1">
                    <a:lumMod val="95000"/>
                    <a:lumOff val="5000"/>
                  </a:schemeClr>
                </a:solidFill>
              </a:rPr>
              <a:t>2014-2020 </a:t>
            </a:r>
            <a:r>
              <a:rPr lang="pl-PL" i="1" dirty="0" smtClean="0">
                <a:solidFill>
                  <a:schemeClr val="tx1"/>
                </a:solidFill>
              </a:rPr>
              <a:t> </a:t>
            </a:r>
            <a:r>
              <a:rPr lang="pl-PL" dirty="0">
                <a:solidFill>
                  <a:schemeClr val="tx1"/>
                </a:solidFill>
              </a:rPr>
              <a:t>nakładają na każdego projektodawcę obowiązek zaplanowania, a </a:t>
            </a:r>
            <a:r>
              <a:rPr lang="pl-PL" dirty="0" smtClean="0">
                <a:solidFill>
                  <a:schemeClr val="tx1"/>
                </a:solidFill>
              </a:rPr>
              <a:t>następnie zrealizowania </a:t>
            </a:r>
            <a:r>
              <a:rPr lang="pl-PL" dirty="0">
                <a:solidFill>
                  <a:schemeClr val="tx1"/>
                </a:solidFill>
              </a:rPr>
              <a:t>wszystkich działań, które są niezbędne do umożliwienia </a:t>
            </a:r>
            <a:r>
              <a:rPr lang="pl-PL" dirty="0" smtClean="0">
                <a:solidFill>
                  <a:schemeClr val="tx1"/>
                </a:solidFill>
              </a:rPr>
              <a:t>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udziału w projekcie. </a:t>
            </a:r>
            <a:endParaRPr lang="pl-PL" dirty="0" smtClean="0">
              <a:solidFill>
                <a:schemeClr val="tx1"/>
              </a:solidFill>
            </a:endParaRPr>
          </a:p>
          <a:p>
            <a:pPr marL="0" lvl="1" indent="0" algn="just"/>
            <a:endParaRPr lang="pl-PL" dirty="0" smtClean="0">
              <a:solidFill>
                <a:schemeClr val="tx1"/>
              </a:solidFill>
            </a:endParaRPr>
          </a:p>
          <a:p>
            <a:pPr algn="just"/>
            <a:r>
              <a:rPr lang="pl-PL" dirty="0">
                <a:solidFill>
                  <a:schemeClr val="tx1"/>
                </a:solidFill>
              </a:rPr>
              <a:t>W przypadku projektów ogólnodostępnych zalecane jest założenie, że wśród uczestników </a:t>
            </a:r>
            <a:r>
              <a:rPr lang="pl-PL" dirty="0" smtClean="0">
                <a:solidFill>
                  <a:schemeClr val="tx1"/>
                </a:solidFill>
              </a:rPr>
              <a:t>będą osoby </a:t>
            </a:r>
            <a:r>
              <a:rPr lang="pl-PL" dirty="0">
                <a:solidFill>
                  <a:schemeClr val="tx1"/>
                </a:solidFill>
              </a:rPr>
              <a:t>z niepełnosprawnościami. W projektach niezakładających bezpośredniego wsparcia </a:t>
            </a:r>
            <a:r>
              <a:rPr lang="pl-PL" dirty="0" smtClean="0">
                <a:solidFill>
                  <a:schemeClr val="tx1"/>
                </a:solidFill>
              </a:rPr>
              <a:t>dla  takich </a:t>
            </a:r>
            <a:r>
              <a:rPr lang="pl-PL" dirty="0">
                <a:solidFill>
                  <a:schemeClr val="tx1"/>
                </a:solidFill>
              </a:rPr>
              <a:t>osób należy uwzględnić, że nawet jeśli mogą one nie zakładać bezpośredniej </a:t>
            </a:r>
            <a:r>
              <a:rPr lang="pl-PL" dirty="0" smtClean="0">
                <a:solidFill>
                  <a:schemeClr val="tx1"/>
                </a:solidFill>
              </a:rPr>
              <a:t>pomocy 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to jednak ich trwałe efekty, jak np. wybudowana droga, </a:t>
            </a:r>
            <a:r>
              <a:rPr lang="pl-PL" dirty="0" smtClean="0">
                <a:solidFill>
                  <a:schemeClr val="tx1"/>
                </a:solidFill>
              </a:rPr>
              <a:t>nowo otwarte </a:t>
            </a:r>
            <a:r>
              <a:rPr lang="pl-PL" dirty="0">
                <a:solidFill>
                  <a:schemeClr val="tx1"/>
                </a:solidFill>
              </a:rPr>
              <a:t>muzeum czy rozwiązania z zakresu technologii informacyjno-komunikacyjnych, </a:t>
            </a:r>
            <a:r>
              <a:rPr lang="pl-PL" dirty="0" smtClean="0">
                <a:solidFill>
                  <a:schemeClr val="tx1"/>
                </a:solidFill>
              </a:rPr>
              <a:t>mają być </a:t>
            </a:r>
            <a:r>
              <a:rPr lang="pl-PL" dirty="0">
                <a:solidFill>
                  <a:schemeClr val="tx1"/>
                </a:solidFill>
              </a:rPr>
              <a:t>dostępne i służyć wszystkim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równym stopniu</a:t>
            </a:r>
            <a:r>
              <a:rPr lang="pl-PL" dirty="0" smtClean="0">
                <a:solidFill>
                  <a:schemeClr val="tx1"/>
                </a:solidFill>
              </a:rPr>
              <a:t>. </a:t>
            </a:r>
          </a:p>
          <a:p>
            <a:pPr marL="0" lvl="1" indent="0" algn="just"/>
            <a:endParaRPr lang="pl-PL" sz="1600" dirty="0" smtClean="0">
              <a:solidFill>
                <a:schemeClr val="tx1"/>
              </a:solidFill>
            </a:endParaRPr>
          </a:p>
          <a:p>
            <a:pPr algn="just"/>
            <a:endParaRPr lang="pl-PL" sz="1600" dirty="0" smtClean="0">
              <a:solidFill>
                <a:schemeClr val="tx1"/>
              </a:solidFill>
            </a:endParaRPr>
          </a:p>
        </p:txBody>
      </p:sp>
    </p:spTree>
    <p:extLst>
      <p:ext uri="{BB962C8B-B14F-4D97-AF65-F5344CB8AC3E}">
        <p14:creationId xmlns:p14="http://schemas.microsoft.com/office/powerpoint/2010/main" val="336257001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188640"/>
            <a:ext cx="8280920" cy="648072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endParaRPr lang="pl-PL" sz="1000" dirty="0" smtClean="0">
              <a:solidFill>
                <a:schemeClr val="tx1">
                  <a:lumMod val="95000"/>
                  <a:lumOff val="5000"/>
                </a:schemeClr>
              </a:solidFill>
            </a:endParaRPr>
          </a:p>
          <a:p>
            <a:pPr algn="ctr"/>
            <a:r>
              <a:rPr lang="pl-PL" sz="2400" b="1" dirty="0" smtClean="0">
                <a:solidFill>
                  <a:schemeClr val="tx1">
                    <a:lumMod val="95000"/>
                    <a:lumOff val="5000"/>
                  </a:schemeClr>
                </a:solidFill>
              </a:rPr>
              <a:t>Zasada równości szans i niedyskryminacji </a:t>
            </a:r>
          </a:p>
          <a:p>
            <a:pPr algn="ctr"/>
            <a:endParaRPr lang="pl-PL" sz="1050" b="1" dirty="0">
              <a:solidFill>
                <a:schemeClr val="tx1">
                  <a:lumMod val="95000"/>
                  <a:lumOff val="5000"/>
                </a:schemeClr>
              </a:solidFill>
            </a:endParaRPr>
          </a:p>
          <a:p>
            <a:pPr algn="just"/>
            <a:r>
              <a:rPr lang="pl-PL" dirty="0" smtClean="0">
                <a:solidFill>
                  <a:schemeClr val="tx1">
                    <a:lumMod val="95000"/>
                    <a:lumOff val="5000"/>
                  </a:schemeClr>
                </a:solidFill>
              </a:rPr>
              <a:t>Projektodawca ubiegający się o dofinansowanie zobowiązany jest przedstawić we wniosku o dofinansowanie projektu sposób realizacji zasady równości szans i niedyskryminacji, w tym dostępności dla osób z niepełnosprawnościami                          w ramach projektu. Przez działania podejmowane w celu realizacji zasady równości szans i niedyskryminacji, w tym dostępności dla osób                                         z niepełnosprawnościami rozumie się w szczególności:</a:t>
            </a:r>
          </a:p>
          <a:p>
            <a:pPr marL="342900" indent="-342900" algn="just">
              <a:spcAft>
                <a:spcPts val="1200"/>
              </a:spcAft>
              <a:buAutoNum type="arabicPeriod"/>
            </a:pPr>
            <a:r>
              <a:rPr lang="pl-PL" dirty="0" smtClean="0">
                <a:solidFill>
                  <a:schemeClr val="tx1"/>
                </a:solidFill>
              </a:rPr>
              <a:t>koncepcję </a:t>
            </a:r>
            <a:r>
              <a:rPr lang="pl-PL" dirty="0">
                <a:solidFill>
                  <a:schemeClr val="tx1"/>
                </a:solidFill>
              </a:rPr>
              <a:t>uniwersalnego projektowania </a:t>
            </a:r>
            <a:r>
              <a:rPr lang="pl-PL" dirty="0" smtClean="0">
                <a:solidFill>
                  <a:schemeClr val="tx1"/>
                </a:solidFill>
              </a:rPr>
              <a:t>tj. zaplanowanie wsparcia w taki sposób, aby było dostępne dla wszystkich, w możliwie największym stopniu,</a:t>
            </a:r>
          </a:p>
          <a:p>
            <a:pPr marL="342900" indent="-342900" algn="just">
              <a:spcAft>
                <a:spcPts val="1200"/>
              </a:spcAft>
              <a:buAutoNum type="arabicPeriod"/>
            </a:pPr>
            <a:r>
              <a:rPr lang="pl-PL" dirty="0" smtClean="0">
                <a:solidFill>
                  <a:schemeClr val="tx1"/>
                </a:solidFill>
              </a:rPr>
              <a:t>zwiększanie </a:t>
            </a:r>
            <a:r>
              <a:rPr lang="pl-PL" dirty="0">
                <a:solidFill>
                  <a:schemeClr val="tx1"/>
                </a:solidFill>
              </a:rPr>
              <a:t>dostępności usług, przedmiotów i obiektów, która jest warunkiem zapewnienia równości szans osób z </a:t>
            </a:r>
            <a:r>
              <a:rPr lang="pl-PL" dirty="0" smtClean="0">
                <a:solidFill>
                  <a:schemeClr val="tx1"/>
                </a:solidFill>
              </a:rPr>
              <a:t>niepełnosprawnościami – zadania należy zaplanować w taki sposób, aby osoby z każdym rodzajem niepełnosprawności mogły skorzystać z pełnej oferty, </a:t>
            </a:r>
          </a:p>
          <a:p>
            <a:pPr marL="342900" indent="-342900" algn="just">
              <a:buAutoNum type="arabicPeriod"/>
            </a:pPr>
            <a:r>
              <a:rPr lang="pl-PL" dirty="0" smtClean="0">
                <a:solidFill>
                  <a:schemeClr val="tx1"/>
                </a:solidFill>
              </a:rPr>
              <a:t>przygotowanie </a:t>
            </a:r>
            <a:r>
              <a:rPr lang="pl-PL" dirty="0">
                <a:solidFill>
                  <a:schemeClr val="tx1"/>
                </a:solidFill>
              </a:rPr>
              <a:t>komunikatów o projekcie w języku prostym, sposób prezentowania informacji w sposób przystępny dla odbiorców </a:t>
            </a:r>
            <a:r>
              <a:rPr lang="pl-PL" dirty="0" smtClean="0">
                <a:solidFill>
                  <a:schemeClr val="tx1"/>
                </a:solidFill>
              </a:rPr>
              <a:t/>
            </a:r>
            <a:br>
              <a:rPr lang="pl-PL" dirty="0" smtClean="0">
                <a:solidFill>
                  <a:schemeClr val="tx1"/>
                </a:solidFill>
              </a:rPr>
            </a:br>
            <a:r>
              <a:rPr lang="pl-PL" dirty="0" smtClean="0">
                <a:solidFill>
                  <a:schemeClr val="tx1"/>
                </a:solidFill>
              </a:rPr>
              <a:t>o </a:t>
            </a:r>
            <a:r>
              <a:rPr lang="pl-PL" dirty="0">
                <a:solidFill>
                  <a:schemeClr val="tx1"/>
                </a:solidFill>
              </a:rPr>
              <a:t>różnorodnych </a:t>
            </a:r>
            <a:r>
              <a:rPr lang="pl-PL" dirty="0" smtClean="0">
                <a:solidFill>
                  <a:schemeClr val="tx1"/>
                </a:solidFill>
              </a:rPr>
              <a:t>potrzebach np. osób niedowidzących, osób niedosłyszących i osób z </a:t>
            </a:r>
            <a:r>
              <a:rPr lang="pl-PL" dirty="0">
                <a:solidFill>
                  <a:schemeClr val="tx1"/>
                </a:solidFill>
              </a:rPr>
              <a:t>niepełnosprawnością intelektualną</a:t>
            </a:r>
            <a:r>
              <a:rPr lang="pl-PL" dirty="0" smtClean="0">
                <a:solidFill>
                  <a:schemeClr val="tx1"/>
                </a:solidFill>
              </a:rPr>
              <a:t>,</a:t>
            </a:r>
          </a:p>
        </p:txBody>
      </p:sp>
    </p:spTree>
    <p:extLst>
      <p:ext uri="{BB962C8B-B14F-4D97-AF65-F5344CB8AC3E}">
        <p14:creationId xmlns:p14="http://schemas.microsoft.com/office/powerpoint/2010/main" val="143366993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83568" y="404664"/>
            <a:ext cx="7632848" cy="51125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Terminy naboru:</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800" b="1" dirty="0">
                <a:solidFill>
                  <a:srgbClr val="000000"/>
                </a:solidFill>
              </a:rPr>
              <a:t> </a:t>
            </a:r>
            <a:endParaRPr lang="pl-PL" sz="800" b="1" dirty="0" smtClean="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latin typeface="+mj-lt"/>
                <a:ea typeface="Times New Roman"/>
              </a:rPr>
              <a:t>od 21.10.2020 </a:t>
            </a:r>
            <a:r>
              <a:rPr lang="pl-PL" sz="2400" dirty="0">
                <a:latin typeface="+mj-lt"/>
                <a:ea typeface="Times New Roman"/>
              </a:rPr>
              <a:t>r. do </a:t>
            </a:r>
            <a:r>
              <a:rPr lang="pl-PL" sz="2400" dirty="0" smtClean="0">
                <a:latin typeface="+mj-lt"/>
                <a:ea typeface="Times New Roman"/>
              </a:rPr>
              <a:t>20.11.2020 </a:t>
            </a:r>
            <a:r>
              <a:rPr lang="pl-PL" sz="2400" dirty="0">
                <a:latin typeface="+mj-lt"/>
                <a:ea typeface="Times New Roman"/>
              </a:rPr>
              <a:t>r.</a:t>
            </a:r>
            <a:endParaRPr lang="pl-PL" sz="2000" dirty="0" smtClean="0">
              <a:solidFill>
                <a:schemeClr val="tx1"/>
              </a:solidFill>
              <a:latin typeface="+mj-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Okres realizacji projektów: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tx1"/>
                </a:solidFill>
              </a:rPr>
              <a:t>maksymalnie do 30.09.2023 r.</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tx1"/>
                </a:solidFill>
              </a:rPr>
              <a:t>Przy określaniu daty rozpoczęcia realizacji projektu należy uwzględnić proces oceny, negocjacji oraz podpisania umowy.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Termin </a:t>
            </a:r>
            <a:r>
              <a:rPr lang="pl-PL" sz="2400" b="1" dirty="0" smtClean="0">
                <a:solidFill>
                  <a:schemeClr val="tx1"/>
                </a:solidFill>
              </a:rPr>
              <a:t>rozstrzygnięcia konkursu</a:t>
            </a: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Maj </a:t>
            </a:r>
            <a:r>
              <a:rPr lang="pl-PL" sz="2200" dirty="0" smtClean="0">
                <a:solidFill>
                  <a:schemeClr val="tx1">
                    <a:lumMod val="95000"/>
                    <a:lumOff val="5000"/>
                  </a:schemeClr>
                </a:solidFill>
              </a:rPr>
              <a:t>2021 r</a:t>
            </a:r>
            <a:r>
              <a:rPr lang="pl-PL" sz="2200" dirty="0">
                <a:solidFill>
                  <a:schemeClr val="tx1">
                    <a:lumMod val="95000"/>
                    <a:lumOff val="5000"/>
                  </a:schemeClr>
                </a:solidFill>
              </a:rPr>
              <a:t>. </a:t>
            </a:r>
            <a:endParaRPr lang="pl-PL" sz="22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221713066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6503"/>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1000" b="1" dirty="0" smtClean="0">
              <a:solidFill>
                <a:schemeClr val="tx1">
                  <a:lumMod val="95000"/>
                  <a:lumOff val="5000"/>
                </a:schemeClr>
              </a:solidFill>
            </a:endParaRP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pPr algn="ctr"/>
            <a:endParaRPr lang="pl-PL" dirty="0" smtClean="0">
              <a:solidFill>
                <a:schemeClr val="tx1">
                  <a:lumMod val="95000"/>
                  <a:lumOff val="5000"/>
                </a:schemeClr>
              </a:solidFill>
            </a:endParaRPr>
          </a:p>
          <a:p>
            <a:pPr marL="444500" indent="-444500" algn="just"/>
            <a:r>
              <a:rPr lang="pl-PL" dirty="0" smtClean="0">
                <a:solidFill>
                  <a:schemeClr val="tx1">
                    <a:lumMod val="95000"/>
                    <a:lumOff val="5000"/>
                  </a:schemeClr>
                </a:solidFill>
              </a:rPr>
              <a:t>4. mechanizm </a:t>
            </a:r>
            <a:r>
              <a:rPr lang="pl-PL" dirty="0">
                <a:solidFill>
                  <a:schemeClr val="tx1">
                    <a:lumMod val="95000"/>
                    <a:lumOff val="5000"/>
                  </a:schemeClr>
                </a:solidFill>
              </a:rPr>
              <a:t>racjonalnych usprawnień </a:t>
            </a:r>
            <a:r>
              <a:rPr lang="pl-PL" dirty="0" smtClean="0">
                <a:solidFill>
                  <a:schemeClr val="tx1">
                    <a:lumMod val="95000"/>
                    <a:lumOff val="5000"/>
                  </a:schemeClr>
                </a:solidFill>
              </a:rPr>
              <a:t>tj. możliwość </a:t>
            </a:r>
            <a:r>
              <a:rPr lang="pl-PL" dirty="0">
                <a:solidFill>
                  <a:schemeClr val="tx1">
                    <a:lumMod val="95000"/>
                    <a:lumOff val="5000"/>
                  </a:schemeClr>
                </a:solidFill>
              </a:rPr>
              <a:t>finansowania specyficznych usług dostosowawczych </a:t>
            </a:r>
            <a:r>
              <a:rPr lang="pl-PL" dirty="0" smtClean="0">
                <a:solidFill>
                  <a:schemeClr val="tx1">
                    <a:lumMod val="95000"/>
                    <a:lumOff val="5000"/>
                  </a:schemeClr>
                </a:solidFill>
              </a:rPr>
              <a:t>nieprzewidzianych </a:t>
            </a:r>
            <a:r>
              <a:rPr lang="pl-PL" dirty="0">
                <a:solidFill>
                  <a:schemeClr val="tx1">
                    <a:lumMod val="95000"/>
                    <a:lumOff val="5000"/>
                  </a:schemeClr>
                </a:solidFill>
              </a:rPr>
              <a:t>z góry we wniosku o dofinansowanie projektu, lecz uruchamianych wraz                                 z pojawieniem się w projekcie (w charakterze uczestnika lub personelu) osoby z </a:t>
            </a:r>
            <a:r>
              <a:rPr lang="pl-PL" dirty="0" smtClean="0">
                <a:solidFill>
                  <a:schemeClr val="tx1">
                    <a:lumMod val="95000"/>
                    <a:lumOff val="5000"/>
                  </a:schemeClr>
                </a:solidFill>
              </a:rPr>
              <a:t>niepełnosprawnością</a:t>
            </a:r>
            <a:r>
              <a:rPr lang="pl-PL" dirty="0">
                <a:solidFill>
                  <a:schemeClr val="tx1">
                    <a:lumMod val="95000"/>
                    <a:lumOff val="5000"/>
                  </a:schemeClr>
                </a:solidFill>
              </a:rPr>
              <a:t>,</a:t>
            </a:r>
            <a:endParaRPr lang="pl-PL" dirty="0" smtClean="0">
              <a:solidFill>
                <a:schemeClr val="tx1">
                  <a:lumMod val="95000"/>
                  <a:lumOff val="5000"/>
                </a:schemeClr>
              </a:solidFill>
            </a:endParaRPr>
          </a:p>
          <a:p>
            <a:pPr marL="444500" indent="-444500" algn="just"/>
            <a:endParaRPr lang="pl-PL" dirty="0">
              <a:solidFill>
                <a:schemeClr val="tx1">
                  <a:lumMod val="95000"/>
                  <a:lumOff val="5000"/>
                </a:schemeClr>
              </a:solidFill>
            </a:endParaRPr>
          </a:p>
          <a:p>
            <a:pPr marL="444500" indent="-444500" algn="just">
              <a:buAutoNum type="arabicPeriod" startAt="5"/>
            </a:pPr>
            <a:r>
              <a:rPr lang="pl-PL" dirty="0" smtClean="0">
                <a:solidFill>
                  <a:schemeClr val="tx1"/>
                </a:solidFill>
              </a:rPr>
              <a:t>zapewnienie </a:t>
            </a:r>
            <a:r>
              <a:rPr lang="pl-PL" dirty="0">
                <a:solidFill>
                  <a:schemeClr val="tx1"/>
                </a:solidFill>
              </a:rPr>
              <a:t>dostępności informacji o </a:t>
            </a:r>
            <a:r>
              <a:rPr lang="pl-PL" dirty="0" smtClean="0">
                <a:solidFill>
                  <a:schemeClr val="tx1"/>
                </a:solidFill>
              </a:rPr>
              <a:t>projekcie - materiały informacyjno-promocyjne (plakaty</a:t>
            </a:r>
            <a:r>
              <a:rPr lang="pl-PL" dirty="0">
                <a:solidFill>
                  <a:schemeClr val="tx1"/>
                </a:solidFill>
              </a:rPr>
              <a:t>, ulotki, ogłoszenia </a:t>
            </a:r>
            <a:r>
              <a:rPr lang="pl-PL" dirty="0" smtClean="0">
                <a:solidFill>
                  <a:schemeClr val="tx1"/>
                </a:solidFill>
              </a:rPr>
              <a:t>prasowe)powinny zostać </a:t>
            </a:r>
            <a:r>
              <a:rPr lang="pl-PL" dirty="0">
                <a:solidFill>
                  <a:schemeClr val="tx1"/>
                </a:solidFill>
              </a:rPr>
              <a:t>opracowane z wykorzystaniem tekstu łatwego w </a:t>
            </a:r>
            <a:r>
              <a:rPr lang="pl-PL" dirty="0" smtClean="0">
                <a:solidFill>
                  <a:schemeClr val="tx1"/>
                </a:solidFill>
              </a:rPr>
              <a:t>odbiorze,</a:t>
            </a:r>
          </a:p>
          <a:p>
            <a:pPr marL="444500" indent="-444500" algn="just">
              <a:buAutoNum type="arabicPeriod" startAt="5"/>
            </a:pPr>
            <a:endParaRPr lang="pl-PL" dirty="0">
              <a:solidFill>
                <a:schemeClr val="tx1"/>
              </a:solidFill>
            </a:endParaRPr>
          </a:p>
          <a:p>
            <a:pPr marL="444500" indent="-444500" algn="just">
              <a:buAutoNum type="arabicPeriod" startAt="5"/>
            </a:pPr>
            <a:r>
              <a:rPr lang="pl-PL" dirty="0">
                <a:solidFill>
                  <a:schemeClr val="tx1"/>
                </a:solidFill>
              </a:rPr>
              <a:t>dostępność architektoniczna - wszystkie działania świadczone w ramach projektów, w których na etapie rekrutacji zidentyfikowano możliwość udziału osób z niepełnosprawnościami powinny być realizowane </a:t>
            </a:r>
            <a:br>
              <a:rPr lang="pl-PL" dirty="0">
                <a:solidFill>
                  <a:schemeClr val="tx1"/>
                </a:solidFill>
              </a:rPr>
            </a:br>
            <a:r>
              <a:rPr lang="pl-PL" dirty="0" smtClean="0">
                <a:solidFill>
                  <a:schemeClr val="tx1"/>
                </a:solidFill>
              </a:rPr>
              <a:t>w </a:t>
            </a:r>
            <a:r>
              <a:rPr lang="pl-PL" dirty="0">
                <a:solidFill>
                  <a:schemeClr val="tx1"/>
                </a:solidFill>
              </a:rPr>
              <a:t>budynkach dostosowanych </a:t>
            </a:r>
            <a:r>
              <a:rPr lang="pl-PL" dirty="0" smtClean="0">
                <a:solidFill>
                  <a:schemeClr val="tx1"/>
                </a:solidFill>
              </a:rPr>
              <a:t>architektonicznie,</a:t>
            </a: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endParaRPr lang="pl-PL" sz="1600" dirty="0">
              <a:solidFill>
                <a:schemeClr val="tx1">
                  <a:lumMod val="95000"/>
                  <a:lumOff val="5000"/>
                </a:schemeClr>
              </a:solidFill>
            </a:endParaRPr>
          </a:p>
          <a:p>
            <a:pPr marL="444500" indent="-444500" algn="just"/>
            <a:r>
              <a:rPr lang="pl-PL" sz="1600" dirty="0" smtClean="0">
                <a:solidFill>
                  <a:schemeClr val="tx1">
                    <a:lumMod val="95000"/>
                    <a:lumOff val="5000"/>
                  </a:schemeClr>
                </a:solidFill>
              </a:rPr>
              <a:t> </a:t>
            </a:r>
            <a:endParaRPr lang="pl-PL" sz="1600" dirty="0">
              <a:solidFill>
                <a:schemeClr val="tx1">
                  <a:lumMod val="95000"/>
                  <a:lumOff val="5000"/>
                </a:schemeClr>
              </a:solidFill>
            </a:endParaRPr>
          </a:p>
        </p:txBody>
      </p:sp>
    </p:spTree>
    <p:extLst>
      <p:ext uri="{BB962C8B-B14F-4D97-AF65-F5344CB8AC3E}">
        <p14:creationId xmlns:p14="http://schemas.microsoft.com/office/powerpoint/2010/main" val="355368392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8476"/>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1600" b="1" dirty="0" smtClean="0">
                <a:solidFill>
                  <a:schemeClr val="tx1">
                    <a:lumMod val="95000"/>
                    <a:lumOff val="5000"/>
                  </a:schemeClr>
                </a:solidFill>
              </a:rPr>
              <a:t> </a:t>
            </a: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endParaRPr lang="pl-PL" dirty="0" smtClean="0">
              <a:solidFill>
                <a:schemeClr val="tx1">
                  <a:lumMod val="95000"/>
                  <a:lumOff val="5000"/>
                </a:schemeClr>
              </a:solidFill>
            </a:endParaRPr>
          </a:p>
          <a:p>
            <a:pPr marL="342900" indent="-342900" algn="just"/>
            <a:r>
              <a:rPr lang="pl-PL" dirty="0" smtClean="0">
                <a:solidFill>
                  <a:schemeClr val="tx1"/>
                </a:solidFill>
              </a:rPr>
              <a:t>7.</a:t>
            </a:r>
            <a:r>
              <a:rPr lang="pl-PL" dirty="0" smtClean="0"/>
              <a:t>	</a:t>
            </a:r>
            <a:r>
              <a:rPr lang="pl-PL" dirty="0" smtClean="0">
                <a:solidFill>
                  <a:schemeClr val="tx1"/>
                </a:solidFill>
              </a:rPr>
              <a:t>wszystkie </a:t>
            </a:r>
            <a:r>
              <a:rPr lang="pl-PL" dirty="0">
                <a:solidFill>
                  <a:schemeClr val="tx1"/>
                </a:solidFill>
              </a:rPr>
              <a:t>materiały, które powstaną w ramach projektu powinny być przystosowane do potrzeb osób różnymi rodzajami z niepełnosprawności, np. strony WWW muszą być zgodne ze standardem WCAG 2.0, filmy opatrzone napisami, tłumaczeniem na język </a:t>
            </a:r>
            <a:r>
              <a:rPr lang="pl-PL" dirty="0" smtClean="0">
                <a:solidFill>
                  <a:schemeClr val="tx1"/>
                </a:solidFill>
              </a:rPr>
              <a:t>migowy,</a:t>
            </a:r>
          </a:p>
          <a:p>
            <a:pPr marL="342900" indent="-342900" algn="just"/>
            <a:endParaRPr lang="pl-PL" dirty="0">
              <a:solidFill>
                <a:schemeClr val="tx1"/>
              </a:solidFill>
            </a:endParaRPr>
          </a:p>
          <a:p>
            <a:pPr marL="342900" indent="-342900" algn="just"/>
            <a:r>
              <a:rPr lang="pl-PL" dirty="0" smtClean="0">
                <a:solidFill>
                  <a:schemeClr val="tx1"/>
                </a:solidFill>
              </a:rPr>
              <a:t>8. 	dostępność </a:t>
            </a:r>
            <a:r>
              <a:rPr lang="pl-PL" dirty="0">
                <a:solidFill>
                  <a:schemeClr val="tx1"/>
                </a:solidFill>
              </a:rPr>
              <a:t>procesu rekrutacji dla osób z niepełnosprawnościami - rekrutacja uczestników projektu powinna zostać przeprowadzona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sposób umożliwiający wzięcie udziału w tym procesie (a tym samym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projekcie) każdej zainteresowanej osobie.</a:t>
            </a:r>
          </a:p>
          <a:p>
            <a:pPr marL="342900" indent="-342900"/>
            <a:endParaRPr lang="pl-PL" sz="1600" dirty="0">
              <a:solidFill>
                <a:schemeClr val="tx1">
                  <a:lumMod val="95000"/>
                  <a:lumOff val="5000"/>
                </a:schemeClr>
              </a:solidFill>
            </a:endParaRPr>
          </a:p>
        </p:txBody>
      </p:sp>
    </p:spTree>
    <p:extLst>
      <p:ext uri="{BB962C8B-B14F-4D97-AF65-F5344CB8AC3E}">
        <p14:creationId xmlns:p14="http://schemas.microsoft.com/office/powerpoint/2010/main" val="127386815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908720"/>
            <a:ext cx="8208912" cy="48245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t>Wkład </a:t>
            </a:r>
            <a:r>
              <a:rPr lang="pl-PL" sz="2400" b="1" dirty="0"/>
              <a:t>własny PFRON</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lvl="0" algn="just" fontAlgn="auto"/>
            <a:r>
              <a:rPr lang="pl-PL" dirty="0">
                <a:solidFill>
                  <a:srgbClr val="000000"/>
                </a:solidFill>
              </a:rPr>
              <a:t>PFRON zapewnia środki na współfinansowanie projektów realizowanych na rzecz osób niepełnosprawnych w ramach regionalnych programów operacyjnych. </a:t>
            </a:r>
          </a:p>
          <a:p>
            <a:pPr lvl="0" algn="just" fontAlgn="auto"/>
            <a:r>
              <a:rPr lang="pl-PL" dirty="0">
                <a:solidFill>
                  <a:srgbClr val="000000"/>
                </a:solidFill>
              </a:rPr>
              <a:t>Środki PFRON przeznaczone będą na zapewnienie wkładu własnego </a:t>
            </a:r>
            <a:r>
              <a:rPr lang="pl-PL" b="1" dirty="0">
                <a:solidFill>
                  <a:srgbClr val="000000"/>
                </a:solidFill>
              </a:rPr>
              <a:t>dla organizacji pozarządowych </a:t>
            </a:r>
            <a:r>
              <a:rPr lang="pl-PL" dirty="0">
                <a:solidFill>
                  <a:srgbClr val="000000"/>
                </a:solidFill>
              </a:rPr>
              <a:t>realizujących projekty </a:t>
            </a:r>
            <a:r>
              <a:rPr lang="pl-PL" b="1" dirty="0">
                <a:solidFill>
                  <a:srgbClr val="000000"/>
                </a:solidFill>
              </a:rPr>
              <a:t>dedykowane w całości aktywizacji społeczno-zawodowej osób niepełnosprawnych</a:t>
            </a:r>
            <a:r>
              <a:rPr lang="pl-PL" dirty="0">
                <a:solidFill>
                  <a:srgbClr val="000000"/>
                </a:solidFill>
              </a:rPr>
              <a:t>.</a:t>
            </a:r>
          </a:p>
          <a:p>
            <a:pPr lvl="0" algn="just"/>
            <a:endParaRPr lang="pl-PL" dirty="0">
              <a:solidFill>
                <a:srgbClr val="000000"/>
              </a:solidFill>
            </a:endParaRPr>
          </a:p>
          <a:p>
            <a:pPr lvl="0" algn="just"/>
            <a:r>
              <a:rPr lang="pl-PL" dirty="0">
                <a:solidFill>
                  <a:srgbClr val="000000"/>
                </a:solidFill>
              </a:rPr>
              <a:t>Beneficjentami wsparcia w w/w projektach są osoby </a:t>
            </a:r>
            <a:br>
              <a:rPr lang="pl-PL" dirty="0">
                <a:solidFill>
                  <a:srgbClr val="000000"/>
                </a:solidFill>
              </a:rPr>
            </a:br>
            <a:r>
              <a:rPr lang="pl-PL" dirty="0">
                <a:solidFill>
                  <a:srgbClr val="000000"/>
                </a:solidFill>
              </a:rPr>
              <a:t>z niepełnosprawnościami, o których mowa w ustawie z dnia 27 sierpnia 1997 roku o rehabilitacji zawodowej i społecznej oraz zatrudnianiu osób niepełnosprawnych (Dz. U. z 2011 r. Nr 127, poz. 721, z </a:t>
            </a:r>
            <a:r>
              <a:rPr lang="pl-PL" dirty="0" err="1">
                <a:solidFill>
                  <a:srgbClr val="000000"/>
                </a:solidFill>
              </a:rPr>
              <a:t>późn</a:t>
            </a:r>
            <a:r>
              <a:rPr lang="pl-PL" dirty="0">
                <a:solidFill>
                  <a:srgbClr val="000000"/>
                </a:solidFill>
              </a:rPr>
              <a:t>. zm.).</a:t>
            </a:r>
          </a:p>
          <a:p>
            <a:endParaRPr lang="pl-PL" sz="1600" dirty="0" smtClean="0">
              <a:solidFill>
                <a:schemeClr val="tx1"/>
              </a:solidFill>
            </a:endParaRPr>
          </a:p>
          <a:p>
            <a:endParaRPr lang="pl-PL" sz="1600" dirty="0" smtClean="0">
              <a:solidFill>
                <a:schemeClr val="tx1"/>
              </a:solidFill>
            </a:endParaRPr>
          </a:p>
          <a:p>
            <a:pPr algn="just"/>
            <a:endParaRPr lang="pl-PL" dirty="0" smtClean="0">
              <a:solidFill>
                <a:srgbClr val="FF0000"/>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83952188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grpSp>
        <p:nvGrpSpPr>
          <p:cNvPr id="14338" name="Group 2"/>
          <p:cNvGrpSpPr>
            <a:grpSpLocks/>
          </p:cNvGrpSpPr>
          <p:nvPr/>
        </p:nvGrpSpPr>
        <p:grpSpPr bwMode="auto">
          <a:xfrm>
            <a:off x="1019175" y="44450"/>
            <a:ext cx="7078663" cy="717550"/>
            <a:chOff x="642" y="28"/>
            <a:chExt cx="4459" cy="452"/>
          </a:xfrm>
        </p:grpSpPr>
        <p:pic>
          <p:nvPicPr>
            <p:cNvPr id="14339" name="Picture 3"/>
            <p:cNvPicPr>
              <a:picLocks noChangeAspect="1" noChangeArrowheads="1"/>
            </p:cNvPicPr>
            <p:nvPr/>
          </p:nvPicPr>
          <p:blipFill>
            <a:blip r:embed="rId4" cstate="print"/>
            <a:srcRect/>
            <a:stretch>
              <a:fillRect/>
            </a:stretch>
          </p:blipFill>
          <p:spPr bwMode="auto">
            <a:xfrm>
              <a:off x="1708" y="70"/>
              <a:ext cx="747" cy="389"/>
            </a:xfrm>
            <a:prstGeom prst="rect">
              <a:avLst/>
            </a:prstGeom>
            <a:noFill/>
            <a:ln w="9525">
              <a:noFill/>
              <a:round/>
              <a:headEnd/>
              <a:tailEnd/>
            </a:ln>
            <a:effectLst/>
          </p:spPr>
        </p:pic>
        <p:pic>
          <p:nvPicPr>
            <p:cNvPr id="14340" name="Picture 4"/>
            <p:cNvPicPr>
              <a:picLocks noChangeAspect="1" noChangeArrowheads="1"/>
            </p:cNvPicPr>
            <p:nvPr/>
          </p:nvPicPr>
          <p:blipFill>
            <a:blip r:embed="rId5" cstate="print"/>
            <a:srcRect/>
            <a:stretch>
              <a:fillRect/>
            </a:stretch>
          </p:blipFill>
          <p:spPr bwMode="auto">
            <a:xfrm>
              <a:off x="3849" y="80"/>
              <a:ext cx="1252" cy="376"/>
            </a:xfrm>
            <a:prstGeom prst="rect">
              <a:avLst/>
            </a:prstGeom>
            <a:noFill/>
            <a:ln w="9525">
              <a:noFill/>
              <a:round/>
              <a:headEnd/>
              <a:tailEnd/>
            </a:ln>
            <a:effectLst/>
          </p:spPr>
        </p:pic>
        <p:pic>
          <p:nvPicPr>
            <p:cNvPr id="14341" name="Picture 5"/>
            <p:cNvPicPr>
              <a:picLocks noChangeAspect="1" noChangeArrowheads="1"/>
            </p:cNvPicPr>
            <p:nvPr/>
          </p:nvPicPr>
          <p:blipFill>
            <a:blip r:embed="rId6" cstate="print"/>
            <a:srcRect/>
            <a:stretch>
              <a:fillRect/>
            </a:stretch>
          </p:blipFill>
          <p:spPr bwMode="auto">
            <a:xfrm>
              <a:off x="642" y="28"/>
              <a:ext cx="882" cy="452"/>
            </a:xfrm>
            <a:prstGeom prst="rect">
              <a:avLst/>
            </a:prstGeom>
            <a:noFill/>
            <a:ln w="9525">
              <a:noFill/>
              <a:round/>
              <a:headEnd/>
              <a:tailEnd/>
            </a:ln>
            <a:effectLst/>
          </p:spPr>
        </p:pic>
        <p:pic>
          <p:nvPicPr>
            <p:cNvPr id="14342" name="Picture 6"/>
            <p:cNvPicPr>
              <a:picLocks noChangeAspect="1" noChangeArrowheads="1"/>
            </p:cNvPicPr>
            <p:nvPr/>
          </p:nvPicPr>
          <p:blipFill>
            <a:blip r:embed="rId7" cstate="print"/>
            <a:srcRect/>
            <a:stretch>
              <a:fillRect/>
            </a:stretch>
          </p:blipFill>
          <p:spPr bwMode="auto">
            <a:xfrm>
              <a:off x="2693" y="154"/>
              <a:ext cx="1080" cy="222"/>
            </a:xfrm>
            <a:prstGeom prst="rect">
              <a:avLst/>
            </a:prstGeom>
            <a:noFill/>
            <a:ln w="9525">
              <a:noFill/>
              <a:round/>
              <a:headEnd/>
              <a:tailEnd/>
            </a:ln>
            <a:effectLst/>
          </p:spPr>
        </p:pic>
      </p:grpSp>
      <p:sp>
        <p:nvSpPr>
          <p:cNvPr id="14343" name="Rectangle 7"/>
          <p:cNvSpPr>
            <a:spLocks noChangeArrowheads="1"/>
          </p:cNvSpPr>
          <p:nvPr/>
        </p:nvSpPr>
        <p:spPr bwMode="auto">
          <a:xfrm>
            <a:off x="1115616" y="909988"/>
            <a:ext cx="7143750" cy="519112"/>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dirty="0">
                <a:solidFill>
                  <a:srgbClr val="000000"/>
                </a:solidFill>
              </a:rPr>
              <a:t>Dziękuję za uwagę</a:t>
            </a:r>
          </a:p>
        </p:txBody>
      </p:sp>
      <p:sp>
        <p:nvSpPr>
          <p:cNvPr id="14344" name="Text Box 8"/>
          <p:cNvSpPr txBox="1">
            <a:spLocks noChangeArrowheads="1"/>
          </p:cNvSpPr>
          <p:nvPr/>
        </p:nvSpPr>
        <p:spPr bwMode="auto">
          <a:xfrm>
            <a:off x="539750" y="1650206"/>
            <a:ext cx="8229600" cy="4166394"/>
          </a:xfrm>
          <a:prstGeom prst="rect">
            <a:avLst/>
          </a:prstGeom>
          <a:noFill/>
          <a:ln w="9525">
            <a:noFill/>
            <a:round/>
            <a:headEnd/>
            <a:tailEnd/>
          </a:ln>
          <a:effectLst/>
        </p:spPr>
        <p:txBody>
          <a:bodyPr lIns="90000" tIns="46800" rIns="90000" bIns="46800"/>
          <a:lstStyle/>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050" b="1" dirty="0" smtClean="0">
              <a:solidFill>
                <a:srgbClr val="000000"/>
              </a:solidFill>
              <a:latin typeface="Calibri" pitchFamily="34" charset="0"/>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latin typeface="Calibri" pitchFamily="34" charset="0"/>
              </a:rPr>
              <a:t>Wojewódzki </a:t>
            </a:r>
            <a:r>
              <a:rPr lang="pl-PL" sz="2400" b="1" dirty="0">
                <a:solidFill>
                  <a:srgbClr val="000000"/>
                </a:solidFill>
                <a:latin typeface="Calibri" pitchFamily="34" charset="0"/>
              </a:rPr>
              <a:t>Urząd Pracy w Rzeszowie</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i="1" dirty="0">
                <a:solidFill>
                  <a:srgbClr val="000000"/>
                </a:solidFill>
                <a:latin typeface="Calibri" pitchFamily="34" charset="0"/>
              </a:rPr>
              <a:t>Wydział </a:t>
            </a:r>
            <a:r>
              <a:rPr lang="pl-PL" sz="2400" i="1" dirty="0" smtClean="0">
                <a:solidFill>
                  <a:srgbClr val="000000"/>
                </a:solidFill>
                <a:latin typeface="Calibri" pitchFamily="34" charset="0"/>
              </a:rPr>
              <a:t>Integracji Społecznej </a:t>
            </a:r>
            <a:r>
              <a:rPr lang="pl-PL" sz="2400" i="1" dirty="0">
                <a:solidFill>
                  <a:srgbClr val="000000"/>
                </a:solidFill>
                <a:latin typeface="Calibri" pitchFamily="34" charset="0"/>
              </a:rPr>
              <a:t>EFS</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accent2">
                    <a:lumMod val="75000"/>
                  </a:schemeClr>
                </a:solidFill>
                <a:latin typeface="Calibri" pitchFamily="34" charset="0"/>
                <a:hlinkClick r:id="rId8"/>
              </a:rPr>
              <a:t>www.wup-rzeszow.pl</a:t>
            </a:r>
            <a:endParaRPr lang="pl-PL" sz="2400" dirty="0">
              <a:solidFill>
                <a:schemeClr val="accent2">
                  <a:lumMod val="75000"/>
                </a:schemeClr>
              </a:solidFill>
              <a:latin typeface="Calibri" pitchFamily="34" charset="0"/>
              <a:hlinkClick r:id="rId8"/>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latin typeface="Calibri" pitchFamily="34" charset="0"/>
                <a:hlinkClick r:id="rId9"/>
              </a:rPr>
              <a:t>wup@wup-rzeszow.pl</a:t>
            </a:r>
            <a:endParaRPr lang="pl-PL" sz="2400" dirty="0" smtClean="0">
              <a:solidFill>
                <a:srgbClr val="000000"/>
              </a:solidFill>
              <a:latin typeface="Calibri" pitchFamily="34" charset="0"/>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u="sng" dirty="0" smtClean="0">
              <a:solidFill>
                <a:srgbClr val="000000"/>
              </a:solidFill>
              <a:latin typeface="Calibri" pitchFamily="34" charset="0"/>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u="sng" dirty="0" smtClean="0">
                <a:solidFill>
                  <a:srgbClr val="000000"/>
                </a:solidFill>
                <a:latin typeface="Calibri" pitchFamily="34" charset="0"/>
              </a:rPr>
              <a:t>Kontakt w sprawie konkursu:</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latin typeface="+mn-lt"/>
              </a:rPr>
              <a:t>Tel. </a:t>
            </a:r>
            <a:r>
              <a:rPr lang="pl-PL" sz="2400" dirty="0" smtClean="0">
                <a:solidFill>
                  <a:schemeClr val="tx1"/>
                </a:solidFill>
                <a:latin typeface="+mn-lt"/>
              </a:rPr>
              <a:t>17 </a:t>
            </a:r>
            <a:r>
              <a:rPr lang="pl-PL" sz="2400" dirty="0">
                <a:solidFill>
                  <a:schemeClr val="tx1"/>
                </a:solidFill>
                <a:latin typeface="+mn-lt"/>
              </a:rPr>
              <a:t>743 28 26</a:t>
            </a:r>
            <a:r>
              <a:rPr lang="pl-PL" sz="2400" dirty="0" smtClean="0">
                <a:solidFill>
                  <a:schemeClr val="tx1"/>
                </a:solidFill>
                <a:latin typeface="+mn-lt"/>
              </a:rPr>
              <a:t> (WUP)</a:t>
            </a:r>
          </a:p>
          <a:p>
            <a:pPr algn="ctr" eaLnBrk="1" hangingPunct="1">
              <a:spcBef>
                <a:spcPts val="600"/>
              </a:spcBef>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a:solidFill>
                  <a:srgbClr val="000000"/>
                </a:solidFill>
                <a:latin typeface="+mn-lt"/>
              </a:rPr>
              <a:t>Tel. </a:t>
            </a:r>
            <a:r>
              <a:rPr lang="pl-PL" sz="2400" dirty="0">
                <a:solidFill>
                  <a:schemeClr val="tx1"/>
                </a:solidFill>
                <a:latin typeface="+mn-lt"/>
              </a:rPr>
              <a:t>17 858 14 </a:t>
            </a:r>
            <a:r>
              <a:rPr lang="pl-PL" sz="2400" dirty="0" smtClean="0">
                <a:solidFill>
                  <a:schemeClr val="tx1"/>
                </a:solidFill>
                <a:latin typeface="+mn-lt"/>
              </a:rPr>
              <a:t>90 (Stowarzyszenie ROF)</a:t>
            </a:r>
            <a:endParaRPr lang="pl-PL" sz="2400" dirty="0">
              <a:solidFill>
                <a:schemeClr val="tx1"/>
              </a:solidFill>
              <a:latin typeface="+mn-lt"/>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a:solidFill>
                <a:schemeClr val="tx1"/>
              </a:solidFill>
              <a:latin typeface="Calibri" pitchFamily="34" charset="0"/>
            </a:endParaRPr>
          </a:p>
        </p:txBody>
      </p:sp>
    </p:spTree>
    <p:extLst>
      <p:ext uri="{BB962C8B-B14F-4D97-AF65-F5344CB8AC3E}">
        <p14:creationId xmlns:p14="http://schemas.microsoft.com/office/powerpoint/2010/main" val="6718975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14" presetClass="entr" presetSubtype="10" fill="hold" nodeType="afterEffect">
                                  <p:stCondLst>
                                    <p:cond delay="0"/>
                                  </p:stCondLst>
                                  <p:childTnLst>
                                    <p:set>
                                      <p:cBhvr additive="repl">
                                        <p:cTn id="6" dur="1" fill="hold">
                                          <p:stCondLst>
                                            <p:cond delay="0"/>
                                          </p:stCondLst>
                                        </p:cTn>
                                        <p:tgtEl>
                                          <p:spTgt spid="14343"/>
                                        </p:tgtEl>
                                        <p:attrNameLst>
                                          <p:attrName>style.visibility</p:attrName>
                                        </p:attrNameLst>
                                      </p:cBhvr>
                                      <p:to>
                                        <p:strVal val="visible"/>
                                      </p:to>
                                    </p:set>
                                    <p:animEffect transition="in" filter="randombar(horizontal)">
                                      <p:cBhvr additive="repl">
                                        <p:cTn id="7" dur="500"/>
                                        <p:tgtEl>
                                          <p:spTgt spid="14343"/>
                                        </p:tgtEl>
                                      </p:cBhvr>
                                    </p:animEffect>
                                  </p:childTnLst>
                                </p:cTn>
                              </p:par>
                            </p:childTnLst>
                          </p:cTn>
                        </p:par>
                      </p:childTnLst>
                    </p:cTn>
                  </p:par>
                  <p:par>
                    <p:cTn id="8" fill="hold" nodeType="clickEffect">
                      <p:stCondLst>
                        <p:cond delay="indefinite"/>
                      </p:stCondLst>
                      <p:childTnLst>
                        <p:par>
                          <p:cTn id="9" fill="hold" nodeType="clickEffect">
                            <p:stCondLst>
                              <p:cond delay="0"/>
                            </p:stCondLst>
                            <p:childTnLst>
                              <p:par>
                                <p:cTn id="10" presetID="53" presetClass="entr" presetSubtype="16" fill="hold" nodeType="clickEffect">
                                  <p:stCondLst>
                                    <p:cond delay="0"/>
                                  </p:stCondLst>
                                  <p:childTnLst>
                                    <p:set>
                                      <p:cBhvr additive="repl">
                                        <p:cTn id="11" dur="1" fill="hold">
                                          <p:stCondLst>
                                            <p:cond delay="0"/>
                                          </p:stCondLst>
                                        </p:cTn>
                                        <p:tgtEl>
                                          <p:spTgt spid="14344"/>
                                        </p:tgtEl>
                                        <p:attrNameLst>
                                          <p:attrName>style.visibility</p:attrName>
                                        </p:attrNameLst>
                                      </p:cBhvr>
                                      <p:to>
                                        <p:strVal val="visible"/>
                                      </p:to>
                                    </p:set>
                                    <p:anim calcmode="lin" valueType="num">
                                      <p:cBhvr additive="repl">
                                        <p:cTn id="12" dur="500" fill="hold"/>
                                        <p:tgtEl>
                                          <p:spTgt spid="14344"/>
                                        </p:tgtEl>
                                        <p:attrNameLst>
                                          <p:attrName>ppt_w</p:attrName>
                                        </p:attrNameLst>
                                      </p:cBhvr>
                                      <p:tavLst>
                                        <p:tav tm="100000">
                                          <p:val>
                                            <p:fltVal val="0"/>
                                          </p:val>
                                        </p:tav>
                                        <p:tav>
                                          <p:val>
                                            <p:strVal val="#ppt_w"/>
                                          </p:val>
                                        </p:tav>
                                      </p:tavLst>
                                    </p:anim>
                                    <p:anim calcmode="lin" valueType="num">
                                      <p:cBhvr additive="repl">
                                        <p:cTn id="13" dur="500" fill="hold"/>
                                        <p:tgtEl>
                                          <p:spTgt spid="14344"/>
                                        </p:tgtEl>
                                        <p:attrNameLst>
                                          <p:attrName>ppt_h</p:attrName>
                                        </p:attrNameLst>
                                      </p:cBhvr>
                                      <p:tavLst>
                                        <p:tav tm="100000">
                                          <p:val>
                                            <p:fltVal val="0"/>
                                          </p:val>
                                        </p:tav>
                                        <p:tav>
                                          <p:val>
                                            <p:strVal val="#ppt_h"/>
                                          </p:val>
                                        </p:tav>
                                      </p:tavLst>
                                    </p:anim>
                                    <p:animEffect transition="in" filter="fade">
                                      <p:cBhvr additive="repl">
                                        <p:cTn id="14"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a:t>
            </a:r>
          </a:p>
          <a:p>
            <a:pPr algn="just"/>
            <a:r>
              <a:rPr lang="pl-PL" dirty="0" smtClean="0"/>
              <a:t>1. Wspieranie rodziny w postaci działań realizowanych przez jednostki samorządu terytorialnego szczebla gminnego tj.:</a:t>
            </a:r>
          </a:p>
          <a:p>
            <a:pPr algn="just"/>
            <a:r>
              <a:rPr lang="pl-PL" dirty="0" smtClean="0"/>
              <a:t>a) pracy z rodziną prowadzonej w szczególności w formie: </a:t>
            </a:r>
          </a:p>
          <a:p>
            <a:pPr algn="just"/>
            <a:r>
              <a:rPr lang="pl-PL" dirty="0" smtClean="0">
                <a:sym typeface="Symbol"/>
              </a:rPr>
              <a:t></a:t>
            </a:r>
            <a:r>
              <a:rPr lang="pl-PL" dirty="0" smtClean="0"/>
              <a:t> asystentury rodzinnej, poprzez zatrudnienie nowych asystentów rodziny prowadzące od zwiększenia liczby asystentów,</a:t>
            </a:r>
          </a:p>
          <a:p>
            <a:pPr algn="just"/>
            <a:r>
              <a:rPr lang="pl-PL" dirty="0" smtClean="0">
                <a:sym typeface="Symbol"/>
              </a:rPr>
              <a:t></a:t>
            </a:r>
            <a:r>
              <a:rPr lang="pl-PL" dirty="0" smtClean="0"/>
              <a:t> konsultacji i poradnictwa specjalistycznego,</a:t>
            </a:r>
          </a:p>
          <a:p>
            <a:pPr algn="just"/>
            <a:r>
              <a:rPr lang="pl-PL" dirty="0" smtClean="0">
                <a:sym typeface="Symbol"/>
              </a:rPr>
              <a:t></a:t>
            </a:r>
            <a:r>
              <a:rPr lang="pl-PL" dirty="0" smtClean="0"/>
              <a:t> terapii i mediacji,</a:t>
            </a:r>
          </a:p>
          <a:p>
            <a:pPr algn="just"/>
            <a:r>
              <a:rPr lang="pl-PL" dirty="0" smtClean="0">
                <a:sym typeface="Symbol"/>
              </a:rPr>
              <a:t></a:t>
            </a:r>
            <a:r>
              <a:rPr lang="pl-PL" dirty="0" smtClean="0"/>
              <a:t> specjalistycznego wsparcia np. w formie, profilaktyki uzależnień, profilaktyki prozdrowotnej, treningów ekonomicznych, zdobywania umiejętności społecznych itp.,</a:t>
            </a:r>
          </a:p>
          <a:p>
            <a:pPr algn="just"/>
            <a:r>
              <a:rPr lang="pl-PL" dirty="0" smtClean="0">
                <a:sym typeface="Symbol"/>
              </a:rPr>
              <a:t></a:t>
            </a:r>
            <a:r>
              <a:rPr lang="pl-PL" dirty="0" smtClean="0"/>
              <a:t> usług dla rodzin z dziećmi, w tym usługi opiekuńcze i specjalistyczne, </a:t>
            </a:r>
          </a:p>
          <a:p>
            <a:pPr algn="just"/>
            <a:r>
              <a:rPr lang="pl-PL" dirty="0" smtClean="0">
                <a:sym typeface="Symbol"/>
              </a:rPr>
              <a:t></a:t>
            </a:r>
            <a:r>
              <a:rPr lang="pl-PL" dirty="0" smtClean="0"/>
              <a:t> pomocy prawnej, szczególnie w zakresie prawa rodzinnego (w tym reprezentacja, jeśli jest niezbędna),</a:t>
            </a:r>
          </a:p>
          <a:p>
            <a:pPr algn="just"/>
            <a:r>
              <a:rPr lang="pl-PL" dirty="0" smtClean="0">
                <a:sym typeface="Symbol"/>
              </a:rPr>
              <a:t></a:t>
            </a:r>
            <a:r>
              <a:rPr lang="pl-PL" dirty="0" smtClean="0"/>
              <a:t> grup wsparcia i grup samopomocowych, </a:t>
            </a:r>
          </a:p>
          <a:p>
            <a:pPr algn="just"/>
            <a:r>
              <a:rPr lang="pl-PL" dirty="0" smtClean="0">
                <a:sym typeface="Symbol"/>
              </a:rPr>
              <a:t></a:t>
            </a:r>
            <a:r>
              <a:rPr lang="pl-PL" dirty="0" smtClean="0"/>
              <a:t> wsparcia realizowanego przez rodziny wspierające,</a:t>
            </a:r>
          </a:p>
          <a:p>
            <a:pPr marL="285750" indent="-285750" algn="just">
              <a:buFont typeface="Symbol" panose="05050102010706020507" pitchFamily="18" charset="2"/>
              <a:buChar char="·"/>
            </a:pPr>
            <a:r>
              <a:rPr lang="pl-PL" dirty="0" smtClean="0"/>
              <a:t>podnoszenie kompetencji rodziców, w tym rodziców adopcyjnych </a:t>
            </a:r>
          </a:p>
          <a:p>
            <a:pPr algn="just"/>
            <a:r>
              <a:rPr lang="pl-PL" dirty="0" smtClean="0"/>
              <a:t>i zastępczych</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smtClean="0">
              <a:solidFill>
                <a:srgbClr val="000000"/>
              </a:solidFill>
            </a:endParaRPr>
          </a:p>
        </p:txBody>
      </p:sp>
    </p:spTree>
    <p:extLst>
      <p:ext uri="{BB962C8B-B14F-4D97-AF65-F5344CB8AC3E}">
        <p14:creationId xmlns:p14="http://schemas.microsoft.com/office/powerpoint/2010/main" val="19537393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a:solidFill>
                <a:schemeClr val="tx1">
                  <a:lumMod val="95000"/>
                  <a:lumOff val="5000"/>
                </a:schemeClr>
              </a:solidFill>
            </a:endParaRPr>
          </a:p>
          <a:p>
            <a:pPr algn="just"/>
            <a:r>
              <a:rPr lang="pl-PL" dirty="0" smtClean="0"/>
              <a:t>b) pomocy w opiece i wychowaniu dzieci w placówkach wsparcia dziennego poprzez tworzenie nowych placówek wsparcia dziennego jak również wspieranie istniejących placówek w formie:</a:t>
            </a:r>
          </a:p>
          <a:p>
            <a:pPr algn="just"/>
            <a:r>
              <a:rPr lang="pl-PL" dirty="0" smtClean="0">
                <a:sym typeface="Symbol"/>
              </a:rPr>
              <a:t></a:t>
            </a:r>
            <a:r>
              <a:rPr lang="pl-PL" dirty="0" smtClean="0"/>
              <a:t> opiekuńczej, w tym kół zainteresowań, świetlic, klubów i ognisk wychowawczych,</a:t>
            </a:r>
          </a:p>
          <a:p>
            <a:pPr algn="just"/>
            <a:r>
              <a:rPr lang="pl-PL" dirty="0" smtClean="0">
                <a:sym typeface="Symbol"/>
              </a:rPr>
              <a:t></a:t>
            </a:r>
            <a:r>
              <a:rPr lang="pl-PL" dirty="0" smtClean="0"/>
              <a:t> specjalistycznej, w szczególności organizującej zajęcia socjoterapeutyczne, terapeutyczne, korekcyjne, kompensacyjne oraz logopedyczne, realizującej indywidualny program korekcyjny, program psychokorekcyjny lub psychoprofilaktyczny, w szczególności terapię pedagogiczną, psychologiczną i socjoterapie,</a:t>
            </a:r>
          </a:p>
          <a:p>
            <a:pPr algn="just"/>
            <a:r>
              <a:rPr lang="pl-PL" dirty="0" smtClean="0">
                <a:sym typeface="Symbol"/>
              </a:rPr>
              <a:t></a:t>
            </a:r>
            <a:r>
              <a:rPr lang="pl-PL" dirty="0" smtClean="0"/>
              <a:t> pracy podwórkowej realizowanej przez wychowawcę, realizującej działania animacyjne i socjoterapeutyczne</a:t>
            </a:r>
            <a:r>
              <a:rPr lang="pl-PL" sz="1400" dirty="0" smtClean="0"/>
              <a:t>. </a:t>
            </a: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01343843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899592" y="620688"/>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a:r>
              <a:rPr lang="pl-PL" dirty="0" smtClean="0"/>
              <a:t>2. Wspieranie rodziny w postaci działań realizowanych przez jednostki samorządu terytorialnego szczebla powiatowego:</a:t>
            </a:r>
          </a:p>
          <a:p>
            <a:pPr algn="just"/>
            <a:r>
              <a:rPr lang="pl-PL" dirty="0" smtClean="0"/>
              <a:t>a) pomoc w opiece i wychowaniu dzieci w placówkach wsparcia dziennego o zasięgu ponadgminnym poprzez tworzenie nowych placówek wsparcia dziennego o zasięgu ponadgminnym, jak również wspieranie istniejących placówek w formie:</a:t>
            </a:r>
          </a:p>
          <a:p>
            <a:pPr algn="just"/>
            <a:r>
              <a:rPr lang="pl-PL" dirty="0" smtClean="0">
                <a:sym typeface="Symbol"/>
              </a:rPr>
              <a:t></a:t>
            </a:r>
            <a:r>
              <a:rPr lang="pl-PL" dirty="0" smtClean="0"/>
              <a:t> opiekuńczej, w tym kół zainteresowań, świetlic, klubów i ognisk wychowawczych,</a:t>
            </a:r>
          </a:p>
          <a:p>
            <a:pPr algn="just"/>
            <a:r>
              <a:rPr lang="pl-PL" dirty="0" smtClean="0">
                <a:sym typeface="Symbol"/>
              </a:rPr>
              <a:t></a:t>
            </a:r>
            <a:r>
              <a:rPr lang="pl-PL" dirty="0" smtClean="0"/>
              <a:t> specjalistycznej, w szczególności organizującej zajęcia socjoterapeutyczne, terapeutyczne, korekcyjne, kompensacyjne oraz logopedyczne, realizującej indywidualny program korekcyjny, program psychokorekcyjny lub psychoprofilaktyczny, w szczególności terapię pedagogiczną, psychologiczną i socjoterapie, </a:t>
            </a:r>
            <a:endParaRPr lang="pl-PL"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15372061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899592" y="476672"/>
            <a:ext cx="7560840" cy="5688631"/>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Projektodawcy</a:t>
            </a:r>
            <a:endParaRPr lang="pl-PL" sz="2400" b="1" dirty="0">
              <a:solidFill>
                <a:srgbClr val="000000"/>
              </a:solidFill>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samorządu terytorialnego, ich związki </a:t>
            </a:r>
            <a:r>
              <a:rPr lang="pl-PL" sz="2200" dirty="0" smtClean="0">
                <a:solidFill>
                  <a:schemeClr val="tx1"/>
                </a:solidFill>
              </a:rPr>
              <a:t>i stowarzyszenia</a:t>
            </a:r>
            <a:r>
              <a:rPr lang="pl-PL" sz="2200" dirty="0">
                <a:solidFill>
                  <a:schemeClr val="tx1"/>
                </a:solidFill>
              </a:rPr>
              <a:t>, </a:t>
            </a: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organizacyjne jednostek samorządu </a:t>
            </a:r>
            <a:r>
              <a:rPr lang="pl-PL" sz="2200" dirty="0" smtClean="0">
                <a:solidFill>
                  <a:schemeClr val="tx1"/>
                </a:solidFill>
              </a:rPr>
              <a:t>terytorialnego, </a:t>
            </a:r>
            <a:endParaRPr lang="pl-PL" sz="2200" dirty="0">
              <a:solidFill>
                <a:schemeClr val="tx1"/>
              </a:solidFill>
            </a:endParaRP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podmioty </a:t>
            </a:r>
            <a:r>
              <a:rPr lang="pl-PL" sz="2200" dirty="0">
                <a:solidFill>
                  <a:schemeClr val="tx1"/>
                </a:solidFill>
              </a:rPr>
              <a:t>wymienione w art. 3 ust. 2 i 3 ustawy </a:t>
            </a:r>
            <a:r>
              <a:rPr lang="pl-PL" sz="2200" dirty="0" smtClean="0">
                <a:solidFill>
                  <a:schemeClr val="tx1"/>
                </a:solidFill>
              </a:rPr>
              <a:t>o działalności </a:t>
            </a:r>
            <a:r>
              <a:rPr lang="pl-PL" sz="2200" dirty="0">
                <a:solidFill>
                  <a:schemeClr val="tx1"/>
                </a:solidFill>
              </a:rPr>
              <a:t>pożytku publicznego i o wolontariacie </a:t>
            </a:r>
            <a:r>
              <a:rPr lang="pl-PL" sz="2200" b="1" dirty="0">
                <a:solidFill>
                  <a:schemeClr val="tx1"/>
                </a:solidFill>
              </a:rPr>
              <a:t>statutowo działające </a:t>
            </a:r>
            <a:r>
              <a:rPr lang="pl-PL" sz="2200" b="1" dirty="0" smtClean="0">
                <a:solidFill>
                  <a:schemeClr val="tx1"/>
                </a:solidFill>
              </a:rPr>
              <a:t>w obszarze </a:t>
            </a:r>
            <a:r>
              <a:rPr lang="pl-PL" sz="2200" b="1" dirty="0">
                <a:solidFill>
                  <a:schemeClr val="tx1"/>
                </a:solidFill>
              </a:rPr>
              <a:t>pomocy </a:t>
            </a:r>
            <a:r>
              <a:rPr lang="pl-PL" sz="2200" b="1" dirty="0" smtClean="0">
                <a:solidFill>
                  <a:schemeClr val="tx1"/>
                </a:solidFill>
              </a:rPr>
              <a:t>i integracji społecznej,</a:t>
            </a:r>
            <a:r>
              <a:rPr lang="pl-PL" sz="2400" dirty="0"/>
              <a:t> </a:t>
            </a:r>
            <a:endParaRPr lang="pl-PL" sz="2400" dirty="0" smtClean="0"/>
          </a:p>
          <a:p>
            <a:pPr algn="just" eaLnBrk="1" hangingPunct="1">
              <a:spcAft>
                <a:spcPts val="12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chemeClr val="tx1"/>
                </a:solidFill>
                <a:ea typeface="Times New Roman" pitchFamily="18" charset="0"/>
              </a:rPr>
              <a:t>UWAGA</a:t>
            </a:r>
            <a:r>
              <a:rPr lang="pl-PL" b="1" dirty="0">
                <a:solidFill>
                  <a:schemeClr val="tx1"/>
                </a:solidFill>
                <a:ea typeface="Times New Roman" pitchFamily="18" charset="0"/>
              </a:rPr>
              <a:t>!!! </a:t>
            </a:r>
          </a:p>
          <a:p>
            <a:pPr lvl="0" algn="just" defTabSz="914400">
              <a:buClrTx/>
              <a:buSzTx/>
            </a:pPr>
            <a:r>
              <a:rPr lang="pl-PL" dirty="0">
                <a:solidFill>
                  <a:schemeClr val="tx1"/>
                </a:solidFill>
                <a:ea typeface="Times New Roman" pitchFamily="18" charset="0"/>
              </a:rPr>
              <a:t>Należy zwrócić szczególną uwagę na poprawność wpisania nazwy Wnioskodawcy w kontekście nieposiadania przez </a:t>
            </a:r>
            <a:r>
              <a:rPr lang="pl-PL" dirty="0" smtClean="0">
                <a:solidFill>
                  <a:schemeClr val="tx1"/>
                </a:solidFill>
                <a:ea typeface="Times New Roman" pitchFamily="18" charset="0"/>
              </a:rPr>
              <a:t>jednostki organizacyjne JST </a:t>
            </a:r>
            <a:r>
              <a:rPr lang="pl-PL" dirty="0">
                <a:solidFill>
                  <a:schemeClr val="tx1"/>
                </a:solidFill>
                <a:ea typeface="Times New Roman" pitchFamily="18" charset="0"/>
              </a:rPr>
              <a:t>osobowości prawnej oraz poprawność wpisywania danych adresowych, numerów NIP itp.</a:t>
            </a:r>
          </a:p>
          <a:p>
            <a:pPr algn="just" eaLnBrk="1" hangingPunct="1">
              <a:spcAft>
                <a:spcPts val="12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16524719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764704"/>
            <a:ext cx="8280920" cy="50405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Partnerstwo</a:t>
            </a:r>
            <a:r>
              <a:rPr lang="pl-PL" sz="1600" b="1" dirty="0" smtClean="0">
                <a:solidFill>
                  <a:srgbClr val="000000"/>
                </a:solidFill>
              </a:rPr>
              <a:t> </a:t>
            </a:r>
            <a:r>
              <a:rPr lang="pl-PL" sz="1600" b="1" dirty="0">
                <a:solidFill>
                  <a:srgbClr val="000000"/>
                </a:solidFill>
              </a:rPr>
              <a:t/>
            </a:r>
            <a:br>
              <a:rPr lang="pl-PL" sz="1600" b="1" dirty="0">
                <a:solidFill>
                  <a:srgbClr val="000000"/>
                </a:solidFill>
              </a:rPr>
            </a:br>
            <a:endParaRPr lang="pl-PL" dirty="0"/>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solidFill>
              </a:rPr>
              <a:t>Partnerami w projekcie mogą być </a:t>
            </a:r>
            <a:r>
              <a:rPr lang="pl-PL" sz="2200" u="sng" dirty="0">
                <a:solidFill>
                  <a:schemeClr val="tx1"/>
                </a:solidFill>
              </a:rPr>
              <a:t>wszystkie podmioty uprawnione do ubiegania się o </a:t>
            </a:r>
            <a:r>
              <a:rPr lang="pl-PL" sz="2200" u="sng" dirty="0" smtClean="0">
                <a:solidFill>
                  <a:schemeClr val="tx1"/>
                </a:solidFill>
              </a:rPr>
              <a:t>dofinansowanie</a:t>
            </a:r>
            <a:r>
              <a:rPr lang="pl-PL" sz="2200" dirty="0" smtClean="0">
                <a:solidFill>
                  <a:schemeClr val="tx1"/>
                </a:solidFill>
              </a:rPr>
              <a:t> poza wymienionymi w </a:t>
            </a:r>
            <a:r>
              <a:rPr lang="pl-PL" sz="2200" dirty="0">
                <a:solidFill>
                  <a:schemeClr val="tx1"/>
                </a:solidFill>
              </a:rPr>
              <a:t>punkcie 2.4.2 </a:t>
            </a:r>
            <a:r>
              <a:rPr lang="pl-PL" sz="2200" dirty="0" smtClean="0">
                <a:solidFill>
                  <a:schemeClr val="tx1"/>
                </a:solidFill>
              </a:rPr>
              <a:t>Regulaminu konkursu.</a:t>
            </a:r>
            <a:endParaRPr lang="pl-PL" sz="2200"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Partner </a:t>
            </a:r>
            <a:r>
              <a:rPr lang="pl-PL" sz="2200" dirty="0">
                <a:solidFill>
                  <a:schemeClr val="tx1"/>
                </a:solidFill>
              </a:rPr>
              <a:t>jest zaangażowany w realizację całego projektu, co oznacza, że uczestniczy również w przygotowaniu wniosku </a:t>
            </a:r>
            <a:r>
              <a:rPr lang="pl-PL" sz="2200" dirty="0" smtClean="0">
                <a:solidFill>
                  <a:schemeClr val="tx1"/>
                </a:solidFill>
              </a:rPr>
              <a:t>o dofinansowanie </a:t>
            </a:r>
            <a:r>
              <a:rPr lang="pl-PL" sz="2200" dirty="0">
                <a:solidFill>
                  <a:schemeClr val="tx1"/>
                </a:solidFill>
              </a:rPr>
              <a:t>projektu </a:t>
            </a:r>
            <a:r>
              <a:rPr lang="pl-PL" sz="2200" dirty="0" smtClean="0">
                <a:solidFill>
                  <a:schemeClr val="tx1"/>
                </a:solidFill>
              </a:rPr>
              <a:t>i zarządzaniu </a:t>
            </a:r>
            <a:r>
              <a:rPr lang="pl-PL" sz="2200" dirty="0">
                <a:solidFill>
                  <a:schemeClr val="tx1"/>
                </a:solidFill>
              </a:rPr>
              <a:t>projektem. P</a:t>
            </a:r>
            <a:r>
              <a:rPr lang="pl-PL" sz="2200" dirty="0" smtClean="0">
                <a:solidFill>
                  <a:schemeClr val="tx1"/>
                </a:solidFill>
              </a:rPr>
              <a:t>artner </a:t>
            </a:r>
            <a:r>
              <a:rPr lang="pl-PL" sz="2200" dirty="0">
                <a:solidFill>
                  <a:schemeClr val="tx1"/>
                </a:solidFill>
              </a:rPr>
              <a:t>może uczestniczyć </a:t>
            </a:r>
            <a:r>
              <a:rPr lang="pl-PL" sz="2200" dirty="0" smtClean="0">
                <a:solidFill>
                  <a:schemeClr val="tx1"/>
                </a:solidFill>
              </a:rPr>
              <a:t>w realizacji </a:t>
            </a:r>
            <a:r>
              <a:rPr lang="pl-PL" sz="2200" dirty="0">
                <a:solidFill>
                  <a:schemeClr val="tx1"/>
                </a:solidFill>
              </a:rPr>
              <a:t>tylko części zadań w projekcie.</a:t>
            </a:r>
            <a:endParaRPr lang="pl-PL" sz="2200" dirty="0" smtClean="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Odpowiedzialność za prawidłową realizację projektu ponosi</a:t>
            </a:r>
            <a:r>
              <a:rPr lang="pl-PL" sz="2200" b="1" dirty="0" smtClean="0">
                <a:solidFill>
                  <a:schemeClr val="tx1"/>
                </a:solidFill>
              </a:rPr>
              <a:t> </a:t>
            </a:r>
            <a:r>
              <a:rPr lang="pl-PL" sz="2200" b="1" u="sng" dirty="0" smtClean="0">
                <a:solidFill>
                  <a:schemeClr val="tx1"/>
                </a:solidFill>
              </a:rPr>
              <a:t>lider partnerstwa</a:t>
            </a:r>
            <a:r>
              <a:rPr lang="pl-PL" sz="2200" dirty="0" smtClean="0">
                <a:solidFill>
                  <a:schemeClr val="tx1"/>
                </a:solidFill>
              </a:rPr>
              <a:t>.</a:t>
            </a: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402234558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Calibri"/>
        <a:ea typeface="Microsoft YaHei"/>
        <a:cs typeface=""/>
      </a:majorFont>
      <a:minorFont>
        <a:latin typeface="Calibri"/>
        <a:ea typeface="Microsoft YaHei"/>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8877</TotalTime>
  <Words>2320</Words>
  <Application>Microsoft Office PowerPoint</Application>
  <PresentationFormat>Pokaz na ekranie (4:3)</PresentationFormat>
  <Paragraphs>433</Paragraphs>
  <Slides>43</Slides>
  <Notes>43</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43</vt:i4>
      </vt:variant>
    </vt:vector>
  </HeadingPairs>
  <TitlesOfParts>
    <vt:vector size="49" baseType="lpstr">
      <vt:lpstr>Microsoft YaHei</vt:lpstr>
      <vt:lpstr>Arial</vt:lpstr>
      <vt:lpstr>Calibri</vt:lpstr>
      <vt:lpstr>Symbol</vt:lpstr>
      <vt:lpstr>Times New Roman</vt:lpstr>
      <vt:lpstr>Projekt domyślny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Damian Chaber</dc:creator>
  <cp:lastModifiedBy>Katarzyna Olechowska-Sadowska</cp:lastModifiedBy>
  <cp:revision>898</cp:revision>
  <cp:lastPrinted>2020-09-25T07:33:10Z</cp:lastPrinted>
  <dcterms:created xsi:type="dcterms:W3CDTF">2015-05-19T07:37:20Z</dcterms:created>
  <dcterms:modified xsi:type="dcterms:W3CDTF">2020-09-25T07:44:31Z</dcterms:modified>
</cp:coreProperties>
</file>